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93" r:id="rId3"/>
    <p:sldId id="294" r:id="rId4"/>
    <p:sldId id="11731" r:id="rId5"/>
    <p:sldId id="11746" r:id="rId6"/>
    <p:sldId id="532" r:id="rId7"/>
    <p:sldId id="11756" r:id="rId8"/>
    <p:sldId id="296" r:id="rId9"/>
    <p:sldId id="11754" r:id="rId10"/>
    <p:sldId id="11758" r:id="rId11"/>
    <p:sldId id="11759" r:id="rId12"/>
    <p:sldId id="11757" r:id="rId13"/>
    <p:sldId id="11764" r:id="rId14"/>
    <p:sldId id="297" r:id="rId15"/>
    <p:sldId id="11782" r:id="rId16"/>
    <p:sldId id="11788" r:id="rId17"/>
    <p:sldId id="11783" r:id="rId18"/>
    <p:sldId id="11785" r:id="rId19"/>
    <p:sldId id="298" r:id="rId20"/>
    <p:sldId id="11776" r:id="rId21"/>
    <p:sldId id="11777" r:id="rId22"/>
    <p:sldId id="12037" r:id="rId23"/>
    <p:sldId id="11790" r:id="rId24"/>
    <p:sldId id="29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65F"/>
    <a:srgbClr val="155382"/>
    <a:srgbClr val="5EA0D0"/>
    <a:srgbClr val="1A446C"/>
    <a:srgbClr val="15005A"/>
    <a:srgbClr val="4C47BB"/>
    <a:srgbClr val="0F054C"/>
    <a:srgbClr val="B0F3F9"/>
    <a:srgbClr val="F2DC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8" autoAdjust="0"/>
    <p:restoredTop sz="94660"/>
  </p:normalViewPr>
  <p:slideViewPr>
    <p:cSldViewPr snapToGrid="0">
      <p:cViewPr varScale="1">
        <p:scale>
          <a:sx n="80" d="100"/>
          <a:sy n="80" d="100"/>
        </p:scale>
        <p:origin x="53" y="6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95469-8054-4D37-B10D-371D3A83AD73}"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DF439-EB9C-44A7-878D-13F662F8A22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1BDFDAE-03EA-44B6-94EF-7312A671F56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2DD2E9-5852-4BDA-8EA4-E1184B749771}"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9C4EFA-CF1E-4389-BC7B-960CF582A373}" type="slidenum">
              <a:rPr lang="zh-CN" altLang="en-US" smtClean="0"/>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A65829-4C48-4427-8C22-1EE18F5EB611}"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1D2EE-BEE4-4DC7-94C0-82E80F62EBE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A7817-0D51-4416-9CCF-6B8F801A936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B8331-9DF8-4033-A17B-945CD7D8D027}"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23979"/>
          <a:stretch>
            <a:fillRect/>
          </a:stretch>
        </p:blipFill>
        <p:spPr>
          <a:xfrm>
            <a:off x="323850" y="948951"/>
            <a:ext cx="5421609" cy="5039288"/>
          </a:xfrm>
          <a:prstGeom prst="rect">
            <a:avLst/>
          </a:prstGeom>
        </p:spPr>
      </p:pic>
      <p:sp>
        <p:nvSpPr>
          <p:cNvPr id="13" name="矩形 12"/>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14" name="矩形 13"/>
          <p:cNvSpPr/>
          <p:nvPr/>
        </p:nvSpPr>
        <p:spPr>
          <a:xfrm>
            <a:off x="5133645" y="2237219"/>
            <a:ext cx="6340197" cy="1015663"/>
          </a:xfrm>
          <a:prstGeom prst="rect">
            <a:avLst/>
          </a:prstGeom>
        </p:spPr>
        <p:txBody>
          <a:bodyPr wrap="none" lIns="91440" tIns="45720" rIns="91440" bIns="45720">
            <a:spAutoFit/>
          </a:bodyPr>
          <a:lstStyle/>
          <a:p>
            <a:pPr algn="r" defTabSz="914400"/>
            <a:r>
              <a:rPr lang="zh-CN" altLang="en-US" sz="6000" dirty="0">
                <a:solidFill>
                  <a:prstClr val="black"/>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经营分析工作汇报</a:t>
            </a:r>
          </a:p>
        </p:txBody>
      </p:sp>
      <p:sp>
        <p:nvSpPr>
          <p:cNvPr id="15" name="矩形 14"/>
          <p:cNvSpPr/>
          <p:nvPr/>
        </p:nvSpPr>
        <p:spPr>
          <a:xfrm>
            <a:off x="5382710" y="3400294"/>
            <a:ext cx="6091132" cy="613694"/>
          </a:xfrm>
          <a:prstGeom prst="rect">
            <a:avLst/>
          </a:prstGeom>
        </p:spPr>
        <p:txBody>
          <a:bodyPr wrap="square" lIns="91440" tIns="45720" rIns="91440" bIns="45720">
            <a:spAutoFit/>
          </a:bodyPr>
          <a:lstStyle/>
          <a:p>
            <a:pPr algn="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16" name="文本框 13"/>
          <p:cNvSpPr txBox="1"/>
          <p:nvPr/>
        </p:nvSpPr>
        <p:spPr>
          <a:xfrm>
            <a:off x="7686674" y="4173069"/>
            <a:ext cx="3710967" cy="337185"/>
          </a:xfrm>
          <a:prstGeom prst="rect">
            <a:avLst/>
          </a:prstGeom>
          <a:solidFill>
            <a:srgbClr val="155382"/>
          </a:solidFill>
        </p:spPr>
        <p:txBody>
          <a:bodyPr wrap="square" lIns="91440" tIns="45720" rIns="91440" bIns="45720" rtlCol="0">
            <a:spAutoFit/>
          </a:bodyPr>
          <a:lstStyle/>
          <a:p>
            <a:pPr algn="r" defTabSz="914400"/>
            <a:r>
              <a:rPr lang="zh-CN" altLang="en-US"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汇报人：喜爱</a:t>
            </a:r>
            <a:r>
              <a:rPr lang="en-US" altLang="zh-CN"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PPT      </a:t>
            </a:r>
            <a:r>
              <a:rPr lang="zh-CN" altLang="en-US"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时间：</a:t>
            </a:r>
            <a:r>
              <a:rPr lang="en-US" altLang="zh-CN"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20XX.X</a:t>
            </a:r>
            <a:endParaRPr lang="zh-CN" altLang="en-US" sz="1600" b="1" dirty="0">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17" name="矩形 16"/>
          <p:cNvSpPr/>
          <p:nvPr/>
        </p:nvSpPr>
        <p:spPr>
          <a:xfrm>
            <a:off x="582139" y="18022"/>
            <a:ext cx="1842448"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公司 </a:t>
            </a:r>
            <a:r>
              <a:rPr lang="en-US" altLang="zh-CN"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LOGO</a:t>
            </a:r>
            <a:endParaRPr lang="zh-CN" altLang="en-US"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6" name="文本框 5"/>
          <p:cNvSpPr txBox="1"/>
          <p:nvPr/>
        </p:nvSpPr>
        <p:spPr>
          <a:xfrm>
            <a:off x="6206517" y="4702810"/>
            <a:ext cx="4775808" cy="1862048"/>
          </a:xfrm>
          <a:prstGeom prst="rect">
            <a:avLst/>
          </a:prstGeom>
          <a:noFill/>
        </p:spPr>
        <p:txBody>
          <a:bodyPr wrap="square" rtlCol="0">
            <a:spAutoFit/>
          </a:bodyPr>
          <a:lstStyle/>
          <a:p>
            <a:r>
              <a:rPr lang="en-US" altLang="zh-CN" sz="11500" b="1" i="1" dirty="0">
                <a:solidFill>
                  <a:srgbClr val="1F365F">
                    <a:alpha val="10000"/>
                  </a:srgbClr>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SWOT</a:t>
            </a:r>
            <a:endParaRPr lang="zh-CN" altLang="en-US" sz="11500" b="1" i="1" dirty="0">
              <a:solidFill>
                <a:srgbClr val="1F365F">
                  <a:alpha val="10000"/>
                </a:srgbClr>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nvGrpSpPr>
          <p:cNvPr id="22" name="组合 21"/>
          <p:cNvGrpSpPr/>
          <p:nvPr/>
        </p:nvGrpSpPr>
        <p:grpSpPr>
          <a:xfrm>
            <a:off x="9097818" y="953939"/>
            <a:ext cx="1972404" cy="1135868"/>
            <a:chOff x="9097818" y="953939"/>
            <a:chExt cx="1972404" cy="1135868"/>
          </a:xfrm>
        </p:grpSpPr>
        <p:grpSp>
          <p:nvGrpSpPr>
            <p:cNvPr id="19" name="组合 18"/>
            <p:cNvGrpSpPr/>
            <p:nvPr/>
          </p:nvGrpSpPr>
          <p:grpSpPr>
            <a:xfrm>
              <a:off x="9097818" y="953939"/>
              <a:ext cx="1972404" cy="1135868"/>
              <a:chOff x="9097818" y="953939"/>
              <a:chExt cx="1972404" cy="1135868"/>
            </a:xfrm>
          </p:grpSpPr>
          <p:pic>
            <p:nvPicPr>
              <p:cNvPr id="18" name="图片 1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222" b="20283" l="48615" r="73251"/>
                        </a14:imgEffect>
                      </a14:imgLayer>
                    </a14:imgProps>
                  </a:ext>
                  <a:ext uri="{28A0092B-C50C-407E-A947-70E740481C1C}">
                    <a14:useLocalDpi xmlns:a14="http://schemas.microsoft.com/office/drawing/2010/main" val="0"/>
                  </a:ext>
                </a:extLst>
              </a:blip>
              <a:srcRect l="48364" r="23979" b="77460"/>
              <a:stretch>
                <a:fillRect/>
              </a:stretch>
            </p:blipFill>
            <p:spPr>
              <a:xfrm>
                <a:off x="9097818" y="953939"/>
                <a:ext cx="1972404" cy="1135868"/>
              </a:xfrm>
              <a:prstGeom prst="rect">
                <a:avLst/>
              </a:prstGeom>
            </p:spPr>
          </p:pic>
          <p:sp>
            <p:nvSpPr>
              <p:cNvPr id="7" name="矩形 6"/>
              <p:cNvSpPr/>
              <p:nvPr/>
            </p:nvSpPr>
            <p:spPr>
              <a:xfrm>
                <a:off x="9393382" y="1487055"/>
                <a:ext cx="1108363" cy="203200"/>
              </a:xfrm>
              <a:prstGeom prst="rect">
                <a:avLst/>
              </a:prstGeom>
              <a:solidFill>
                <a:srgbClr val="1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9268690" y="1426043"/>
              <a:ext cx="1357746" cy="369332"/>
            </a:xfrm>
            <a:prstGeom prst="rect">
              <a:avLst/>
            </a:prstGeom>
            <a:noFill/>
          </p:spPr>
          <p:txBody>
            <a:bodyPr wrap="square" rtlCol="0">
              <a:spAutoFit/>
            </a:bodyPr>
            <a:lstStyle/>
            <a:p>
              <a:r>
                <a:rPr lang="en-US" altLang="zh-CN" dirty="0">
                  <a:solidFill>
                    <a:schemeClr val="bg1"/>
                  </a:solidFill>
                </a:rPr>
                <a:t>ANALYSIS</a:t>
              </a:r>
              <a:endParaRPr lang="zh-CN" altLang="en-US" dirty="0">
                <a:solidFill>
                  <a:schemeClr val="bg1"/>
                </a:solidFill>
              </a:endParaRPr>
            </a:p>
          </p:txBody>
        </p:sp>
      </p:grpSp>
      <p:pic>
        <p:nvPicPr>
          <p:cNvPr id="2" name="pd-5b766fc50add64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7150" y="-742036"/>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0" presetClass="entr" presetSubtype="0" decel="10000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1000"/>
                            </p:stCondLst>
                            <p:childTnLst>
                              <p:par>
                                <p:cTn id="42" presetID="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remove" display="0">
                  <p:stCondLst>
                    <p:cond delay="indefinite"/>
                  </p:stCondLst>
                  <p:endCondLst>
                    <p:cond evt="onStopAudio" delay="0">
                      <p:tgtEl>
                        <p:sldTgt/>
                      </p:tgtEl>
                    </p:cond>
                  </p:endCondLst>
                </p:cTn>
                <p:tgtEl>
                  <p:spTgt spid="2"/>
                </p:tgtEl>
              </p:cMediaNode>
            </p:audio>
          </p:childTnLst>
        </p:cTn>
      </p:par>
    </p:tnLst>
    <p:bldLst>
      <p:bldP spid="13" grpId="0" bldLvl="0" animBg="1"/>
      <p:bldP spid="14" grpId="0"/>
      <p:bldP spid="15" grpId="0"/>
      <p:bldP spid="16" grpId="0" bldLvl="0" animBg="1"/>
      <p:bldP spid="17"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29047" y="1795547"/>
            <a:ext cx="8969126" cy="3751690"/>
            <a:chOff x="1729047" y="1795547"/>
            <a:chExt cx="8969126" cy="3751690"/>
          </a:xfrm>
        </p:grpSpPr>
        <p:sp>
          <p:nvSpPr>
            <p:cNvPr id="2" name="椭圆 1"/>
            <p:cNvSpPr/>
            <p:nvPr/>
          </p:nvSpPr>
          <p:spPr>
            <a:xfrm>
              <a:off x="1729047"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8672945" y="1795547"/>
              <a:ext cx="2003367" cy="2003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5200996" y="1795548"/>
              <a:ext cx="2003367" cy="20033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2089707" y="2509508"/>
              <a:ext cx="1230398" cy="575444"/>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cs typeface="+mn-ea"/>
                  <a:sym typeface="+mn-lt"/>
                </a:rPr>
                <a:t>小标题</a:t>
              </a:r>
            </a:p>
          </p:txBody>
        </p:sp>
        <p:sp>
          <p:nvSpPr>
            <p:cNvPr id="17" name="矩形 16"/>
            <p:cNvSpPr/>
            <p:nvPr/>
          </p:nvSpPr>
          <p:spPr>
            <a:xfrm>
              <a:off x="5631562" y="2509508"/>
              <a:ext cx="1230398" cy="575444"/>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cs typeface="+mn-ea"/>
                  <a:sym typeface="+mn-lt"/>
                </a:rPr>
                <a:t>小标题</a:t>
              </a:r>
            </a:p>
          </p:txBody>
        </p:sp>
        <p:sp>
          <p:nvSpPr>
            <p:cNvPr id="19" name="矩形 18"/>
            <p:cNvSpPr/>
            <p:nvPr/>
          </p:nvSpPr>
          <p:spPr>
            <a:xfrm>
              <a:off x="9103511" y="2509508"/>
              <a:ext cx="1230398" cy="575444"/>
            </a:xfrm>
            <a:prstGeom prst="rect">
              <a:avLst/>
            </a:prstGeom>
          </p:spPr>
          <p:txBody>
            <a:bodyPr wrap="none" lIns="121887" tIns="60943" rIns="121887" bIns="60943" anchor="ctr">
              <a:spAutoFit/>
            </a:bodyPr>
            <a:lstStyle/>
            <a:p>
              <a:pPr defTabSz="1218565">
                <a:lnSpc>
                  <a:spcPct val="120000"/>
                </a:lnSpc>
              </a:pPr>
              <a:r>
                <a:rPr lang="zh-CN" altLang="en-US" sz="2700" dirty="0">
                  <a:solidFill>
                    <a:schemeClr val="bg1"/>
                  </a:solidFill>
                  <a:cs typeface="+mn-ea"/>
                  <a:sym typeface="+mn-lt"/>
                </a:rPr>
                <a:t>小标题</a:t>
              </a:r>
            </a:p>
          </p:txBody>
        </p:sp>
        <p:sp>
          <p:nvSpPr>
            <p:cNvPr id="18" name="Rectangle 29"/>
            <p:cNvSpPr/>
            <p:nvPr/>
          </p:nvSpPr>
          <p:spPr>
            <a:xfrm>
              <a:off x="1871001" y="4346908"/>
              <a:ext cx="1982080" cy="1200329"/>
            </a:xfrm>
            <a:prstGeom prst="rect">
              <a:avLst/>
            </a:prstGeom>
          </p:spPr>
          <p:txBody>
            <a:bodyPr wrap="square">
              <a:spAutoFit/>
            </a:bodyPr>
            <a:lstStyle/>
            <a:p>
              <a:pPr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rPr>
                <a:t>累计新增储蓄</a:t>
              </a:r>
              <a:r>
                <a:rPr lang="en-US" altLang="zh-CN" sz="1200" b="1" dirty="0">
                  <a:solidFill>
                    <a:srgbClr val="0D1217"/>
                  </a:solidFill>
                  <a:latin typeface="字体视界-NWE粗楷体" panose="02000500000000000000" pitchFamily="2" charset="-122"/>
                  <a:ea typeface="字体视界-NWE粗楷体" panose="02000500000000000000" pitchFamily="2" charset="-122"/>
                </a:rPr>
                <a:t>22.87</a:t>
              </a:r>
              <a:r>
                <a:rPr lang="zh-CN" altLang="en-US" sz="1200" b="1" dirty="0">
                  <a:solidFill>
                    <a:srgbClr val="0D1217"/>
                  </a:solidFill>
                  <a:latin typeface="字体视界-NWE粗楷体" panose="02000500000000000000" pitchFamily="2" charset="-122"/>
                  <a:ea typeface="字体视界-NWE粗楷体" panose="02000500000000000000" pitchFamily="2" charset="-122"/>
                </a:rPr>
                <a:t>亿元</a:t>
              </a:r>
              <a:r>
                <a:rPr lang="zh-CN" altLang="en-US" sz="1200" dirty="0">
                  <a:solidFill>
                    <a:srgbClr val="0D1217"/>
                  </a:solidFill>
                  <a:latin typeface="字体视界-NWE粗楷体" panose="02000500000000000000" pitchFamily="2" charset="-122"/>
                  <a:ea typeface="字体视界-NWE粗楷体" panose="02000500000000000000" pitchFamily="2" charset="-122"/>
                </a:rPr>
                <a:t>，同比多增</a:t>
              </a:r>
              <a:r>
                <a:rPr lang="en-US" altLang="zh-CN" sz="1200" b="1" dirty="0">
                  <a:solidFill>
                    <a:srgbClr val="0D1217"/>
                  </a:solidFill>
                  <a:latin typeface="字体视界-NWE粗楷体" panose="02000500000000000000" pitchFamily="2" charset="-122"/>
                  <a:ea typeface="字体视界-NWE粗楷体" panose="02000500000000000000" pitchFamily="2" charset="-122"/>
                </a:rPr>
                <a:t>1.26</a:t>
              </a:r>
              <a:r>
                <a:rPr lang="zh-CN" altLang="en-US" sz="1200" b="1" dirty="0">
                  <a:solidFill>
                    <a:srgbClr val="0D1217"/>
                  </a:solidFill>
                  <a:latin typeface="字体视界-NWE粗楷体" panose="02000500000000000000" pitchFamily="2" charset="-122"/>
                  <a:ea typeface="字体视界-NWE粗楷体" panose="02000500000000000000" pitchFamily="2" charset="-122"/>
                </a:rPr>
                <a:t>亿元</a:t>
              </a:r>
              <a:r>
                <a:rPr lang="zh-CN" altLang="en-US" sz="1200" dirty="0">
                  <a:solidFill>
                    <a:srgbClr val="0D1217"/>
                  </a:solidFill>
                  <a:latin typeface="字体视界-NWE粗楷体" panose="02000500000000000000" pitchFamily="2" charset="-122"/>
                  <a:ea typeface="字体视界-NWE粗楷体" panose="02000500000000000000" pitchFamily="2" charset="-122"/>
                </a:rPr>
                <a:t>，列全省</a:t>
              </a:r>
              <a:r>
                <a:rPr lang="zh-CN" altLang="en-US" sz="1200" b="1" dirty="0">
                  <a:solidFill>
                    <a:srgbClr val="0D1217"/>
                  </a:solidFill>
                  <a:latin typeface="字体视界-NWE粗楷体" panose="02000500000000000000" pitchFamily="2" charset="-122"/>
                  <a:ea typeface="字体视界-NWE粗楷体" panose="02000500000000000000" pitchFamily="2" charset="-122"/>
                </a:rPr>
                <a:t>第</a:t>
              </a:r>
              <a:r>
                <a:rPr lang="en-US" altLang="zh-CN" sz="1200" b="1" dirty="0">
                  <a:solidFill>
                    <a:srgbClr val="0D1217"/>
                  </a:solidFill>
                  <a:latin typeface="字体视界-NWE粗楷体" panose="02000500000000000000" pitchFamily="2" charset="-122"/>
                  <a:ea typeface="字体视界-NWE粗楷体" panose="02000500000000000000" pitchFamily="2" charset="-122"/>
                </a:rPr>
                <a:t>5</a:t>
              </a:r>
              <a:r>
                <a:rPr lang="zh-CN" altLang="en-US" sz="1200" b="1" dirty="0">
                  <a:solidFill>
                    <a:srgbClr val="0D1217"/>
                  </a:solidFill>
                  <a:latin typeface="字体视界-NWE粗楷体" panose="02000500000000000000" pitchFamily="2" charset="-122"/>
                  <a:ea typeface="字体视界-NWE粗楷体" panose="02000500000000000000" pitchFamily="2" charset="-122"/>
                </a:rPr>
                <a:t>位</a:t>
              </a:r>
              <a:r>
                <a:rPr lang="zh-CN" altLang="en-US" sz="1200" dirty="0">
                  <a:solidFill>
                    <a:srgbClr val="0D1217"/>
                  </a:solidFill>
                  <a:latin typeface="字体视界-NWE粗楷体" panose="02000500000000000000" pitchFamily="2" charset="-122"/>
                  <a:ea typeface="字体视界-NWE粗楷体" panose="02000500000000000000" pitchFamily="2" charset="-122"/>
                </a:rPr>
                <a:t>；</a:t>
              </a:r>
              <a:endParaRPr lang="en-US" altLang="zh-CN" sz="1200" dirty="0">
                <a:solidFill>
                  <a:srgbClr val="0D1217"/>
                </a:solidFill>
                <a:latin typeface="字体视界-NWE粗楷体" panose="02000500000000000000" pitchFamily="2" charset="-122"/>
                <a:ea typeface="字体视界-NWE粗楷体" panose="02000500000000000000" pitchFamily="2" charset="-122"/>
              </a:endParaRPr>
            </a:p>
            <a:p>
              <a:pPr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rPr>
                <a:t>本年新增市场占有率</a:t>
              </a:r>
              <a:r>
                <a:rPr lang="en-US" altLang="zh-CN" sz="1200" dirty="0">
                  <a:solidFill>
                    <a:srgbClr val="0D1217"/>
                  </a:solidFill>
                  <a:latin typeface="字体视界-NWE粗楷体" panose="02000500000000000000" pitchFamily="2" charset="-122"/>
                  <a:ea typeface="字体视界-NWE粗楷体" panose="02000500000000000000" pitchFamily="2" charset="-122"/>
                </a:rPr>
                <a:t>24.74%</a:t>
              </a:r>
              <a:r>
                <a:rPr lang="zh-CN" altLang="en-US" sz="1200" dirty="0">
                  <a:solidFill>
                    <a:srgbClr val="0D1217"/>
                  </a:solidFill>
                  <a:latin typeface="字体视界-NWE粗楷体" panose="02000500000000000000" pitchFamily="2" charset="-122"/>
                  <a:ea typeface="字体视界-NWE粗楷体" panose="02000500000000000000" pitchFamily="2" charset="-122"/>
                </a:rPr>
                <a:t>，在各商业银行中居第</a:t>
              </a:r>
              <a:r>
                <a:rPr lang="en-US" altLang="zh-CN" sz="1200" dirty="0">
                  <a:solidFill>
                    <a:srgbClr val="0D1217"/>
                  </a:solidFill>
                  <a:latin typeface="字体视界-NWE粗楷体" panose="02000500000000000000" pitchFamily="2" charset="-122"/>
                  <a:ea typeface="字体视界-NWE粗楷体" panose="02000500000000000000" pitchFamily="2" charset="-122"/>
                </a:rPr>
                <a:t>2</a:t>
              </a:r>
              <a:r>
                <a:rPr lang="zh-CN" altLang="en-US" sz="1200" dirty="0">
                  <a:solidFill>
                    <a:srgbClr val="0D1217"/>
                  </a:solidFill>
                  <a:latin typeface="字体视界-NWE粗楷体" panose="02000500000000000000" pitchFamily="2" charset="-122"/>
                  <a:ea typeface="字体视界-NWE粗楷体" panose="02000500000000000000" pitchFamily="2" charset="-122"/>
                </a:rPr>
                <a:t>位。</a:t>
              </a:r>
            </a:p>
          </p:txBody>
        </p:sp>
        <p:sp>
          <p:nvSpPr>
            <p:cNvPr id="20" name="Rectangle 30"/>
            <p:cNvSpPr/>
            <p:nvPr/>
          </p:nvSpPr>
          <p:spPr>
            <a:xfrm>
              <a:off x="1871001" y="4006583"/>
              <a:ext cx="1077245" cy="338554"/>
            </a:xfrm>
            <a:prstGeom prst="rect">
              <a:avLst/>
            </a:prstGeom>
          </p:spPr>
          <p:txBody>
            <a:bodyPr wrap="square">
              <a:spAutoFit/>
            </a:bodyPr>
            <a:lstStyle/>
            <a:p>
              <a:pPr defTabSz="913765">
                <a:defRPr/>
              </a:pPr>
              <a:r>
                <a:rPr lang="zh-CN" altLang="en-US" sz="1600" b="1" dirty="0">
                  <a:solidFill>
                    <a:srgbClr val="0D1217"/>
                  </a:solidFill>
                  <a:latin typeface="字体视界-NWE粗楷体" panose="02000500000000000000" pitchFamily="2" charset="-122"/>
                  <a:ea typeface="字体视界-NWE粗楷体" panose="02000500000000000000" pitchFamily="2" charset="-122"/>
                </a:rPr>
                <a:t>储蓄业务</a:t>
              </a:r>
            </a:p>
          </p:txBody>
        </p:sp>
        <p:sp>
          <p:nvSpPr>
            <p:cNvPr id="21" name="Rectangle 29"/>
            <p:cNvSpPr/>
            <p:nvPr/>
          </p:nvSpPr>
          <p:spPr>
            <a:xfrm>
              <a:off x="5200996" y="4346908"/>
              <a:ext cx="1982080" cy="891078"/>
            </a:xfrm>
            <a:prstGeom prst="rect">
              <a:avLst/>
            </a:prstGeom>
          </p:spPr>
          <p:txBody>
            <a:bodyPr wrap="square">
              <a:spAutoFit/>
            </a:bodyPr>
            <a:lstStyle/>
            <a:p>
              <a:pPr>
                <a:lnSpc>
                  <a:spcPct val="150000"/>
                </a:lnSpc>
                <a:spcBef>
                  <a:spcPts val="0"/>
                </a:spcBef>
                <a:spcAft>
                  <a:spcPts val="0"/>
                </a:spcAft>
                <a:buNone/>
              </a:pPr>
              <a:r>
                <a:rPr lang="zh-CN" altLang="en-US" sz="1200" dirty="0">
                  <a:solidFill>
                    <a:srgbClr val="0D1217"/>
                  </a:solidFill>
                  <a:latin typeface="字体视界-NWE粗楷体" panose="02000500000000000000" pitchFamily="2" charset="-122"/>
                  <a:ea typeface="字体视界-NWE粗楷体" panose="02000500000000000000" pitchFamily="2" charset="-122"/>
                </a:rPr>
                <a:t>累计新增保费</a:t>
              </a:r>
              <a:r>
                <a:rPr lang="en-US" altLang="zh-CN" sz="1200" dirty="0">
                  <a:solidFill>
                    <a:srgbClr val="0D1217"/>
                  </a:solidFill>
                  <a:latin typeface="字体视界-NWE粗楷体" panose="02000500000000000000" pitchFamily="2" charset="-122"/>
                  <a:ea typeface="字体视界-NWE粗楷体" panose="02000500000000000000" pitchFamily="2" charset="-122"/>
                </a:rPr>
                <a:t>8.77</a:t>
              </a:r>
              <a:r>
                <a:rPr lang="zh-CN" altLang="en-US" sz="1200" dirty="0">
                  <a:solidFill>
                    <a:srgbClr val="0D1217"/>
                  </a:solidFill>
                  <a:latin typeface="字体视界-NWE粗楷体" panose="02000500000000000000" pitchFamily="2" charset="-122"/>
                  <a:ea typeface="字体视界-NWE粗楷体" panose="02000500000000000000" pitchFamily="2" charset="-122"/>
                </a:rPr>
                <a:t>亿元，同比增幅</a:t>
              </a:r>
              <a:r>
                <a:rPr lang="en-US" altLang="zh-CN" sz="1200" dirty="0">
                  <a:solidFill>
                    <a:srgbClr val="0D1217"/>
                  </a:solidFill>
                  <a:latin typeface="字体视界-NWE粗楷体" panose="02000500000000000000" pitchFamily="2" charset="-122"/>
                  <a:ea typeface="字体视界-NWE粗楷体" panose="02000500000000000000" pitchFamily="2" charset="-122"/>
                </a:rPr>
                <a:t>19.33%</a:t>
              </a:r>
              <a:r>
                <a:rPr lang="zh-CN" altLang="en-US" sz="1200" dirty="0">
                  <a:solidFill>
                    <a:srgbClr val="0D1217"/>
                  </a:solidFill>
                  <a:latin typeface="字体视界-NWE粗楷体" panose="02000500000000000000" pitchFamily="2" charset="-122"/>
                  <a:ea typeface="字体视界-NWE粗楷体" panose="02000500000000000000" pitchFamily="2" charset="-122"/>
                </a:rPr>
                <a:t>，列全省第</a:t>
              </a:r>
              <a:r>
                <a:rPr lang="en-US" altLang="zh-CN" sz="1200" dirty="0">
                  <a:solidFill>
                    <a:srgbClr val="0D1217"/>
                  </a:solidFill>
                  <a:latin typeface="字体视界-NWE粗楷体" panose="02000500000000000000" pitchFamily="2" charset="-122"/>
                  <a:ea typeface="字体视界-NWE粗楷体" panose="02000500000000000000" pitchFamily="2" charset="-122"/>
                </a:rPr>
                <a:t>4</a:t>
              </a:r>
              <a:r>
                <a:rPr lang="zh-CN" altLang="en-US" sz="1200" dirty="0">
                  <a:solidFill>
                    <a:srgbClr val="0D1217"/>
                  </a:solidFill>
                  <a:latin typeface="字体视界-NWE粗楷体" panose="02000500000000000000" pitchFamily="2" charset="-122"/>
                  <a:ea typeface="字体视界-NWE粗楷体" panose="02000500000000000000" pitchFamily="2" charset="-122"/>
                </a:rPr>
                <a:t>位</a:t>
              </a:r>
              <a:endParaRPr lang="en-US" altLang="zh-CN" sz="1200" b="1" dirty="0">
                <a:solidFill>
                  <a:schemeClr val="tx1">
                    <a:lumMod val="75000"/>
                  </a:schemeClr>
                </a:solidFill>
                <a:cs typeface="+mn-ea"/>
                <a:sym typeface="+mn-lt"/>
              </a:endParaRPr>
            </a:p>
          </p:txBody>
        </p:sp>
        <p:sp>
          <p:nvSpPr>
            <p:cNvPr id="22" name="Rectangle 30"/>
            <p:cNvSpPr/>
            <p:nvPr/>
          </p:nvSpPr>
          <p:spPr>
            <a:xfrm>
              <a:off x="5200996" y="4006583"/>
              <a:ext cx="1077245" cy="338554"/>
            </a:xfrm>
            <a:prstGeom prst="rect">
              <a:avLst/>
            </a:prstGeom>
          </p:spPr>
          <p:txBody>
            <a:bodyPr wrap="square">
              <a:spAutoFit/>
            </a:bodyPr>
            <a:lstStyle/>
            <a:p>
              <a:pPr defTabSz="913765">
                <a:defRPr/>
              </a:pPr>
              <a:r>
                <a:rPr lang="zh-CN" altLang="en-US" sz="1600" b="1" dirty="0">
                  <a:solidFill>
                    <a:srgbClr val="0D1217"/>
                  </a:solidFill>
                  <a:latin typeface="字体视界-NWE粗楷体" panose="02000500000000000000" pitchFamily="2" charset="-122"/>
                  <a:ea typeface="字体视界-NWE粗楷体" panose="02000500000000000000" pitchFamily="2" charset="-122"/>
                </a:rPr>
                <a:t>代理保险</a:t>
              </a:r>
            </a:p>
          </p:txBody>
        </p:sp>
        <p:sp>
          <p:nvSpPr>
            <p:cNvPr id="23" name="Rectangle 29"/>
            <p:cNvSpPr/>
            <p:nvPr/>
          </p:nvSpPr>
          <p:spPr>
            <a:xfrm>
              <a:off x="8716093" y="4375915"/>
              <a:ext cx="1982080" cy="646331"/>
            </a:xfrm>
            <a:prstGeom prst="rect">
              <a:avLst/>
            </a:prstGeom>
          </p:spPr>
          <p:txBody>
            <a:bodyPr wrap="square">
              <a:spAutoFit/>
            </a:bodyPr>
            <a:lstStyle/>
            <a:p>
              <a:pPr algn="just"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rPr>
                <a:t>贵金属、理财业务齐驱，代理业务、分销业务等传统业务稳步推进。</a:t>
              </a:r>
              <a:endParaRPr lang="zh-CN" altLang="zh-CN" sz="1200" dirty="0">
                <a:solidFill>
                  <a:srgbClr val="0D1217"/>
                </a:solidFill>
                <a:latin typeface="字体视界-NWE粗楷体" panose="02000500000000000000" pitchFamily="2" charset="-122"/>
                <a:ea typeface="字体视界-NWE粗楷体" panose="02000500000000000000" pitchFamily="2" charset="-122"/>
              </a:endParaRPr>
            </a:p>
          </p:txBody>
        </p:sp>
        <p:sp>
          <p:nvSpPr>
            <p:cNvPr id="24" name="Rectangle 30"/>
            <p:cNvSpPr/>
            <p:nvPr/>
          </p:nvSpPr>
          <p:spPr>
            <a:xfrm>
              <a:off x="8716093" y="4035590"/>
              <a:ext cx="1077245" cy="338554"/>
            </a:xfrm>
            <a:prstGeom prst="rect">
              <a:avLst/>
            </a:prstGeom>
          </p:spPr>
          <p:txBody>
            <a:bodyPr wrap="square">
              <a:spAutoFit/>
            </a:bodyPr>
            <a:lstStyle/>
            <a:p>
              <a:pPr defTabSz="913765">
                <a:defRPr/>
              </a:pPr>
              <a:r>
                <a:rPr lang="zh-CN" altLang="en-US" sz="1600" b="1" dirty="0">
                  <a:solidFill>
                    <a:srgbClr val="0D1217"/>
                  </a:solidFill>
                  <a:latin typeface="字体视界-NWE粗楷体" panose="02000500000000000000" pitchFamily="2" charset="-122"/>
                  <a:ea typeface="字体视界-NWE粗楷体" panose="02000500000000000000" pitchFamily="2" charset="-122"/>
                </a:rPr>
                <a:t>其他业务</a:t>
              </a:r>
            </a:p>
          </p:txBody>
        </p:sp>
      </p:grpSp>
      <p:grpSp>
        <p:nvGrpSpPr>
          <p:cNvPr id="26" name="组合 25"/>
          <p:cNvGrpSpPr/>
          <p:nvPr/>
        </p:nvGrpSpPr>
        <p:grpSpPr>
          <a:xfrm>
            <a:off x="2" y="-15241"/>
            <a:ext cx="12709234" cy="6914184"/>
            <a:chOff x="2" y="-15241"/>
            <a:chExt cx="12709234" cy="6914184"/>
          </a:xfrm>
        </p:grpSpPr>
        <p:sp>
          <p:nvSpPr>
            <p:cNvPr id="27" name="文本框 26"/>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28" name="矩形 27"/>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文本框 28"/>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30" name="矩形 29"/>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18644" y="1552406"/>
            <a:ext cx="8863280" cy="3884006"/>
            <a:chOff x="1618644" y="1552406"/>
            <a:chExt cx="8863280" cy="3884006"/>
          </a:xfrm>
        </p:grpSpPr>
        <p:grpSp>
          <p:nvGrpSpPr>
            <p:cNvPr id="50" name="组合 49"/>
            <p:cNvGrpSpPr/>
            <p:nvPr/>
          </p:nvGrpSpPr>
          <p:grpSpPr>
            <a:xfrm>
              <a:off x="3921221" y="1552406"/>
              <a:ext cx="3838587" cy="3821589"/>
              <a:chOff x="4176708" y="2023031"/>
              <a:chExt cx="3838586" cy="3821589"/>
            </a:xfrm>
          </p:grpSpPr>
          <p:sp>
            <p:nvSpPr>
              <p:cNvPr id="56" name="任意多边形 55"/>
              <p:cNvSpPr/>
              <p:nvPr/>
            </p:nvSpPr>
            <p:spPr bwMode="auto">
              <a:xfrm>
                <a:off x="6834363" y="3952240"/>
                <a:ext cx="168167" cy="85367"/>
              </a:xfrm>
              <a:custGeom>
                <a:avLst/>
                <a:gdLst>
                  <a:gd name="connsiteX0" fmla="*/ 6747 w 168167"/>
                  <a:gd name="connsiteY0" fmla="*/ 0 h 85367"/>
                  <a:gd name="connsiteX1" fmla="*/ 163674 w 168167"/>
                  <a:gd name="connsiteY1" fmla="*/ 0 h 85367"/>
                  <a:gd name="connsiteX2" fmla="*/ 168167 w 168167"/>
                  <a:gd name="connsiteY2" fmla="*/ 85367 h 85367"/>
                  <a:gd name="connsiteX3" fmla="*/ 0 w 168167"/>
                  <a:gd name="connsiteY3" fmla="*/ 85367 h 85367"/>
                </a:gdLst>
                <a:ahLst/>
                <a:cxnLst>
                  <a:cxn ang="0">
                    <a:pos x="connsiteX0" y="connsiteY0"/>
                  </a:cxn>
                  <a:cxn ang="0">
                    <a:pos x="connsiteX1" y="connsiteY1"/>
                  </a:cxn>
                  <a:cxn ang="0">
                    <a:pos x="connsiteX2" y="connsiteY2"/>
                  </a:cxn>
                  <a:cxn ang="0">
                    <a:pos x="connsiteX3" y="connsiteY3"/>
                  </a:cxn>
                </a:cxnLst>
                <a:rect l="l" t="t" r="r" b="b"/>
                <a:pathLst>
                  <a:path w="168167" h="85367">
                    <a:moveTo>
                      <a:pt x="6747" y="0"/>
                    </a:moveTo>
                    <a:cubicBezTo>
                      <a:pt x="163674" y="0"/>
                      <a:pt x="163674" y="0"/>
                      <a:pt x="163674" y="0"/>
                    </a:cubicBezTo>
                    <a:lnTo>
                      <a:pt x="168167" y="85367"/>
                    </a:lnTo>
                    <a:lnTo>
                      <a:pt x="0" y="85367"/>
                    </a:lnTo>
                    <a:close/>
                  </a:path>
                </a:pathLst>
              </a:custGeom>
              <a:solidFill>
                <a:srgbClr val="CF3C27"/>
              </a:solidFill>
              <a:ln w="23813" cap="flat">
                <a:noFill/>
                <a:prstDash val="solid"/>
                <a:miter lim="800000"/>
              </a:ln>
            </p:spPr>
            <p:txBody>
              <a:bodyPr vert="horz" wrap="square" lIns="91440" tIns="45720" rIns="91440" bIns="45720" numCol="1" anchor="t" anchorCtr="0" compatLnSpc="1">
                <a:noAutofit/>
              </a:bodyPr>
              <a:lstStyle/>
              <a:p>
                <a:pPr defTabSz="911225"/>
                <a:endParaRPr lang="zh-CN" altLang="en-US" sz="1600">
                  <a:solidFill>
                    <a:prstClr val="black"/>
                  </a:solidFill>
                  <a:cs typeface="+mn-ea"/>
                  <a:sym typeface="+mn-lt"/>
                </a:endParaRPr>
              </a:p>
            </p:txBody>
          </p:sp>
          <p:sp>
            <p:nvSpPr>
              <p:cNvPr id="57" name="Freeform 7"/>
              <p:cNvSpPr/>
              <p:nvPr/>
            </p:nvSpPr>
            <p:spPr bwMode="auto">
              <a:xfrm>
                <a:off x="4379261" y="2023031"/>
                <a:ext cx="1978784" cy="172523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3" h="726">
                    <a:moveTo>
                      <a:pt x="796" y="446"/>
                    </a:moveTo>
                    <a:cubicBezTo>
                      <a:pt x="758" y="446"/>
                      <a:pt x="720" y="452"/>
                      <a:pt x="682" y="464"/>
                    </a:cubicBezTo>
                    <a:cubicBezTo>
                      <a:pt x="559" y="506"/>
                      <a:pt x="475" y="608"/>
                      <a:pt x="450" y="726"/>
                    </a:cubicBezTo>
                    <a:cubicBezTo>
                      <a:pt x="450" y="726"/>
                      <a:pt x="450" y="726"/>
                      <a:pt x="450" y="726"/>
                    </a:cubicBezTo>
                    <a:cubicBezTo>
                      <a:pt x="1" y="726"/>
                      <a:pt x="1" y="726"/>
                      <a:pt x="1" y="726"/>
                    </a:cubicBezTo>
                    <a:cubicBezTo>
                      <a:pt x="0" y="726"/>
                      <a:pt x="0" y="726"/>
                      <a:pt x="0" y="726"/>
                    </a:cubicBezTo>
                    <a:cubicBezTo>
                      <a:pt x="28" y="421"/>
                      <a:pt x="231" y="147"/>
                      <a:pt x="539" y="43"/>
                    </a:cubicBezTo>
                    <a:cubicBezTo>
                      <a:pt x="623" y="14"/>
                      <a:pt x="709" y="0"/>
                      <a:pt x="794" y="0"/>
                    </a:cubicBezTo>
                    <a:cubicBezTo>
                      <a:pt x="797" y="0"/>
                      <a:pt x="828" y="0"/>
                      <a:pt x="827" y="1"/>
                    </a:cubicBezTo>
                    <a:cubicBezTo>
                      <a:pt x="827" y="445"/>
                      <a:pt x="827" y="445"/>
                      <a:pt x="827" y="445"/>
                    </a:cubicBezTo>
                    <a:cubicBezTo>
                      <a:pt x="833" y="445"/>
                      <a:pt x="808" y="445"/>
                      <a:pt x="814" y="446"/>
                    </a:cubicBezTo>
                    <a:cubicBezTo>
                      <a:pt x="796" y="446"/>
                      <a:pt x="796" y="446"/>
                      <a:pt x="796" y="446"/>
                    </a:cubicBezTo>
                    <a:close/>
                  </a:path>
                </a:pathLst>
              </a:custGeom>
              <a:solidFill>
                <a:schemeClr val="accent2"/>
              </a:solidFill>
              <a:ln w="23813" cap="flat">
                <a:noFill/>
                <a:prstDash val="solid"/>
                <a:miter lim="800000"/>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58" name="任意多边形 57"/>
              <p:cNvSpPr/>
              <p:nvPr/>
            </p:nvSpPr>
            <p:spPr bwMode="auto">
              <a:xfrm>
                <a:off x="4339972" y="3500639"/>
                <a:ext cx="117431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1">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600">
                  <a:solidFill>
                    <a:prstClr val="white"/>
                  </a:solidFill>
                  <a:cs typeface="+mn-ea"/>
                  <a:sym typeface="+mn-lt"/>
                </a:endParaRPr>
              </a:p>
            </p:txBody>
          </p:sp>
          <p:grpSp>
            <p:nvGrpSpPr>
              <p:cNvPr id="59" name="组合 58"/>
              <p:cNvGrpSpPr/>
              <p:nvPr/>
            </p:nvGrpSpPr>
            <p:grpSpPr>
              <a:xfrm>
                <a:off x="4176708" y="3653367"/>
                <a:ext cx="1961624" cy="2094970"/>
                <a:chOff x="4176708" y="3653367"/>
                <a:chExt cx="1961624" cy="2094970"/>
              </a:xfrm>
            </p:grpSpPr>
            <p:sp>
              <p:nvSpPr>
                <p:cNvPr id="85" name="Freeform 12"/>
                <p:cNvSpPr/>
                <p:nvPr/>
              </p:nvSpPr>
              <p:spPr bwMode="auto">
                <a:xfrm>
                  <a:off x="4176708" y="3653367"/>
                  <a:ext cx="1932041" cy="2048190"/>
                </a:xfrm>
                <a:custGeom>
                  <a:avLst/>
                  <a:gdLst>
                    <a:gd name="T0" fmla="*/ 455 w 813"/>
                    <a:gd name="T1" fmla="*/ 46 h 862"/>
                    <a:gd name="T2" fmla="*/ 474 w 813"/>
                    <a:gd name="T3" fmla="*/ 163 h 862"/>
                    <a:gd name="T4" fmla="*/ 813 w 813"/>
                    <a:gd name="T5" fmla="*/ 407 h 862"/>
                    <a:gd name="T6" fmla="*/ 813 w 813"/>
                    <a:gd name="T7" fmla="*/ 862 h 862"/>
                    <a:gd name="T8" fmla="*/ 0 w 813"/>
                    <a:gd name="T9" fmla="*/ 48 h 862"/>
                    <a:gd name="T10" fmla="*/ 0 w 813"/>
                    <a:gd name="T11" fmla="*/ 0 h 862"/>
                    <a:gd name="T12" fmla="*/ 455 w 813"/>
                    <a:gd name="T13" fmla="*/ 0 h 862"/>
                    <a:gd name="T14" fmla="*/ 455 w 813"/>
                    <a:gd name="T15" fmla="*/ 46 h 8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3" h="862">
                      <a:moveTo>
                        <a:pt x="455" y="46"/>
                      </a:moveTo>
                      <a:cubicBezTo>
                        <a:pt x="455" y="85"/>
                        <a:pt x="461" y="124"/>
                        <a:pt x="474" y="163"/>
                      </a:cubicBezTo>
                      <a:cubicBezTo>
                        <a:pt x="524" y="312"/>
                        <a:pt x="664" y="407"/>
                        <a:pt x="813" y="407"/>
                      </a:cubicBezTo>
                      <a:cubicBezTo>
                        <a:pt x="813" y="862"/>
                        <a:pt x="813" y="862"/>
                        <a:pt x="813" y="862"/>
                      </a:cubicBezTo>
                      <a:cubicBezTo>
                        <a:pt x="397" y="861"/>
                        <a:pt x="10" y="451"/>
                        <a:pt x="0" y="48"/>
                      </a:cubicBezTo>
                      <a:cubicBezTo>
                        <a:pt x="0" y="0"/>
                        <a:pt x="0" y="0"/>
                        <a:pt x="0" y="0"/>
                      </a:cubicBezTo>
                      <a:cubicBezTo>
                        <a:pt x="455" y="0"/>
                        <a:pt x="455" y="0"/>
                        <a:pt x="455" y="0"/>
                      </a:cubicBezTo>
                      <a:cubicBezTo>
                        <a:pt x="455" y="46"/>
                        <a:pt x="455" y="46"/>
                        <a:pt x="455" y="46"/>
                      </a:cubicBezTo>
                      <a:close/>
                    </a:path>
                  </a:pathLst>
                </a:custGeom>
                <a:solidFill>
                  <a:schemeClr val="accent1"/>
                </a:solidFill>
                <a:ln w="23813" cap="flat">
                  <a:noFill/>
                  <a:prstDash val="solid"/>
                  <a:miter lim="800000"/>
                </a:ln>
              </p:spPr>
              <p:txBody>
                <a:bodyPr vert="horz" wrap="square" lIns="91440" tIns="45720" rIns="91440" bIns="45720" numCol="1" anchor="t" anchorCtr="0" compatLnSpc="1"/>
                <a:lstStyle/>
                <a:p>
                  <a:pPr defTabSz="911225"/>
                  <a:endParaRPr lang="zh-CN" altLang="en-US" sz="1600" dirty="0">
                    <a:solidFill>
                      <a:prstClr val="black"/>
                    </a:solidFill>
                    <a:cs typeface="+mn-ea"/>
                    <a:sym typeface="+mn-lt"/>
                  </a:endParaRPr>
                </a:p>
              </p:txBody>
            </p:sp>
            <p:sp>
              <p:nvSpPr>
                <p:cNvPr id="86" name="任意多边形 85"/>
                <p:cNvSpPr/>
                <p:nvPr/>
              </p:nvSpPr>
              <p:spPr bwMode="auto">
                <a:xfrm rot="5400000" flipH="1" flipV="1">
                  <a:off x="5361872" y="4971876"/>
                  <a:ext cx="1182854" cy="370067"/>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4">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600">
                    <a:solidFill>
                      <a:prstClr val="white"/>
                    </a:solidFill>
                    <a:cs typeface="+mn-ea"/>
                    <a:sym typeface="+mn-lt"/>
                  </a:endParaRPr>
                </a:p>
              </p:txBody>
            </p:sp>
          </p:grpSp>
          <p:sp>
            <p:nvSpPr>
              <p:cNvPr id="60" name="任意多边形 59"/>
              <p:cNvSpPr/>
              <p:nvPr/>
            </p:nvSpPr>
            <p:spPr bwMode="auto">
              <a:xfrm>
                <a:off x="5972770" y="4037607"/>
                <a:ext cx="1923542" cy="1807013"/>
              </a:xfrm>
              <a:custGeom>
                <a:avLst/>
                <a:gdLst>
                  <a:gd name="connsiteX0" fmla="*/ 861106 w 1923542"/>
                  <a:gd name="connsiteY0" fmla="*/ 0 h 1807013"/>
                  <a:gd name="connsiteX1" fmla="*/ 1029273 w 1923542"/>
                  <a:gd name="connsiteY1" fmla="*/ 0 h 1807013"/>
                  <a:gd name="connsiteX2" fmla="*/ 1029535 w 1923542"/>
                  <a:gd name="connsiteY2" fmla="*/ 4973 h 1807013"/>
                  <a:gd name="connsiteX3" fmla="*/ 1923542 w 1923542"/>
                  <a:gd name="connsiteY3" fmla="*/ 4973 h 1807013"/>
                  <a:gd name="connsiteX4" fmla="*/ 33288 w 1923542"/>
                  <a:gd name="connsiteY4" fmla="*/ 1807013 h 1807013"/>
                  <a:gd name="connsiteX5" fmla="*/ 0 w 1923542"/>
                  <a:gd name="connsiteY5" fmla="*/ 1807013 h 1807013"/>
                  <a:gd name="connsiteX6" fmla="*/ 0 w 1923542"/>
                  <a:gd name="connsiteY6" fmla="*/ 749087 h 1807013"/>
                  <a:gd name="connsiteX7" fmla="*/ 28532 w 1923542"/>
                  <a:gd name="connsiteY7" fmla="*/ 749087 h 1807013"/>
                  <a:gd name="connsiteX8" fmla="*/ 299588 w 1923542"/>
                  <a:gd name="connsiteY8" fmla="*/ 703917 h 1807013"/>
                  <a:gd name="connsiteX9" fmla="*/ 857673 w 1923542"/>
                  <a:gd name="connsiteY9" fmla="*/ 43424 h 18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542" h="1807013">
                    <a:moveTo>
                      <a:pt x="861106" y="0"/>
                    </a:moveTo>
                    <a:lnTo>
                      <a:pt x="1029273" y="0"/>
                    </a:lnTo>
                    <a:lnTo>
                      <a:pt x="1029535" y="4973"/>
                    </a:lnTo>
                    <a:cubicBezTo>
                      <a:pt x="1923542" y="4973"/>
                      <a:pt x="1923542" y="4973"/>
                      <a:pt x="1923542" y="4973"/>
                    </a:cubicBezTo>
                    <a:cubicBezTo>
                      <a:pt x="1875989" y="1012974"/>
                      <a:pt x="1041423" y="1807013"/>
                      <a:pt x="33288" y="1807013"/>
                    </a:cubicBezTo>
                    <a:cubicBezTo>
                      <a:pt x="0" y="1807013"/>
                      <a:pt x="0" y="1807013"/>
                      <a:pt x="0" y="1807013"/>
                    </a:cubicBezTo>
                    <a:cubicBezTo>
                      <a:pt x="0" y="749087"/>
                      <a:pt x="0" y="749087"/>
                      <a:pt x="0" y="749087"/>
                    </a:cubicBezTo>
                    <a:cubicBezTo>
                      <a:pt x="28532" y="749087"/>
                      <a:pt x="28532" y="749087"/>
                      <a:pt x="28532" y="749087"/>
                    </a:cubicBezTo>
                    <a:cubicBezTo>
                      <a:pt x="118884" y="749087"/>
                      <a:pt x="209236" y="734823"/>
                      <a:pt x="299588" y="703917"/>
                    </a:cubicBezTo>
                    <a:cubicBezTo>
                      <a:pt x="603336" y="601988"/>
                      <a:pt x="810603" y="339884"/>
                      <a:pt x="857673" y="43424"/>
                    </a:cubicBezTo>
                    <a:close/>
                  </a:path>
                </a:pathLst>
              </a:custGeom>
              <a:solidFill>
                <a:schemeClr val="accent2"/>
              </a:solidFill>
              <a:ln w="23813" cap="flat">
                <a:noFill/>
                <a:prstDash val="solid"/>
                <a:miter lim="800000"/>
              </a:ln>
            </p:spPr>
            <p:txBody>
              <a:bodyPr vert="horz" wrap="square" lIns="91440" tIns="45720" rIns="91440" bIns="45720" numCol="1" anchor="t" anchorCtr="0" compatLnSpc="1">
                <a:noAutofit/>
              </a:bodyPr>
              <a:lstStyle/>
              <a:p>
                <a:pPr defTabSz="911225"/>
                <a:endParaRPr lang="zh-CN" altLang="en-US" sz="1600">
                  <a:solidFill>
                    <a:prstClr val="black"/>
                  </a:solidFill>
                  <a:cs typeface="+mn-ea"/>
                  <a:sym typeface="+mn-lt"/>
                </a:endParaRPr>
              </a:p>
            </p:txBody>
          </p:sp>
          <p:sp>
            <p:nvSpPr>
              <p:cNvPr id="61" name="任意多边形 60"/>
              <p:cNvSpPr/>
              <p:nvPr/>
            </p:nvSpPr>
            <p:spPr bwMode="auto">
              <a:xfrm flipH="1" flipV="1">
                <a:off x="6777310" y="3916665"/>
                <a:ext cx="1179239"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3">
                  <a:lumMod val="75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600">
                  <a:solidFill>
                    <a:prstClr val="white"/>
                  </a:solidFill>
                  <a:cs typeface="+mn-ea"/>
                  <a:sym typeface="+mn-lt"/>
                </a:endParaRPr>
              </a:p>
            </p:txBody>
          </p:sp>
          <p:grpSp>
            <p:nvGrpSpPr>
              <p:cNvPr id="62" name="组合 61"/>
              <p:cNvGrpSpPr/>
              <p:nvPr/>
            </p:nvGrpSpPr>
            <p:grpSpPr>
              <a:xfrm>
                <a:off x="6238297" y="2188168"/>
                <a:ext cx="1776997" cy="1854724"/>
                <a:chOff x="6238297" y="2188168"/>
                <a:chExt cx="1776997" cy="1854724"/>
              </a:xfrm>
            </p:grpSpPr>
            <p:sp>
              <p:nvSpPr>
                <p:cNvPr id="83" name="Freeform 5"/>
                <p:cNvSpPr/>
                <p:nvPr/>
              </p:nvSpPr>
              <p:spPr bwMode="auto">
                <a:xfrm>
                  <a:off x="6273058" y="2232666"/>
                  <a:ext cx="1742236" cy="1810226"/>
                </a:xfrm>
                <a:custGeom>
                  <a:avLst/>
                  <a:gdLst>
                    <a:gd name="T0" fmla="*/ 307 w 733"/>
                    <a:gd name="T1" fmla="*/ 762 h 762"/>
                    <a:gd name="T2" fmla="*/ 289 w 733"/>
                    <a:gd name="T3" fmla="*/ 653 h 762"/>
                    <a:gd name="T4" fmla="*/ 0 w 733"/>
                    <a:gd name="T5" fmla="*/ 424 h 762"/>
                    <a:gd name="T6" fmla="*/ 0 w 733"/>
                    <a:gd name="T7" fmla="*/ 0 h 762"/>
                    <a:gd name="T8" fmla="*/ 733 w 733"/>
                    <a:gd name="T9" fmla="*/ 761 h 762"/>
                    <a:gd name="T10" fmla="*/ 733 w 733"/>
                    <a:gd name="T11" fmla="*/ 762 h 762"/>
                    <a:gd name="T12" fmla="*/ 307 w 733"/>
                    <a:gd name="T13" fmla="*/ 762 h 762"/>
                    <a:gd name="T14" fmla="*/ 307 w 733"/>
                    <a:gd name="T15" fmla="*/ 762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3" h="762">
                      <a:moveTo>
                        <a:pt x="307" y="762"/>
                      </a:moveTo>
                      <a:cubicBezTo>
                        <a:pt x="307" y="726"/>
                        <a:pt x="301" y="689"/>
                        <a:pt x="289" y="653"/>
                      </a:cubicBezTo>
                      <a:cubicBezTo>
                        <a:pt x="241" y="513"/>
                        <a:pt x="140" y="425"/>
                        <a:pt x="0" y="424"/>
                      </a:cubicBezTo>
                      <a:cubicBezTo>
                        <a:pt x="0" y="0"/>
                        <a:pt x="0" y="0"/>
                        <a:pt x="0" y="0"/>
                      </a:cubicBezTo>
                      <a:cubicBezTo>
                        <a:pt x="365" y="0"/>
                        <a:pt x="733" y="393"/>
                        <a:pt x="733" y="761"/>
                      </a:cubicBezTo>
                      <a:cubicBezTo>
                        <a:pt x="733" y="762"/>
                        <a:pt x="733" y="762"/>
                        <a:pt x="733" y="762"/>
                      </a:cubicBezTo>
                      <a:cubicBezTo>
                        <a:pt x="307" y="762"/>
                        <a:pt x="307" y="762"/>
                        <a:pt x="307" y="762"/>
                      </a:cubicBezTo>
                      <a:cubicBezTo>
                        <a:pt x="307" y="762"/>
                        <a:pt x="307" y="762"/>
                        <a:pt x="307" y="762"/>
                      </a:cubicBezTo>
                      <a:close/>
                    </a:path>
                  </a:pathLst>
                </a:custGeom>
                <a:solidFill>
                  <a:schemeClr val="accent1"/>
                </a:solidFill>
                <a:ln w="23813" cap="flat">
                  <a:noFill/>
                  <a:prstDash val="solid"/>
                  <a:miter lim="800000"/>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84" name="任意多边形 83"/>
                <p:cNvSpPr/>
                <p:nvPr/>
              </p:nvSpPr>
              <p:spPr bwMode="auto">
                <a:xfrm rot="5400000">
                  <a:off x="5826040" y="2600425"/>
                  <a:ext cx="1112245" cy="287731"/>
                </a:xfrm>
                <a:custGeom>
                  <a:avLst/>
                  <a:gdLst>
                    <a:gd name="connsiteX0" fmla="*/ 1174010 w 1174315"/>
                    <a:gd name="connsiteY0" fmla="*/ 141172 h 287731"/>
                    <a:gd name="connsiteX1" fmla="*/ 1174315 w 1174315"/>
                    <a:gd name="connsiteY1" fmla="*/ 141259 h 287731"/>
                    <a:gd name="connsiteX2" fmla="*/ 1173196 w 1174315"/>
                    <a:gd name="connsiteY2" fmla="*/ 143012 h 287731"/>
                    <a:gd name="connsiteX3" fmla="*/ 46747 w 1174315"/>
                    <a:gd name="connsiteY3" fmla="*/ 0 h 287731"/>
                    <a:gd name="connsiteX4" fmla="*/ 64332 w 1174315"/>
                    <a:gd name="connsiteY4" fmla="*/ 0 h 287731"/>
                    <a:gd name="connsiteX5" fmla="*/ 1170420 w 1174315"/>
                    <a:gd name="connsiteY5" fmla="*/ 147364 h 287731"/>
                    <a:gd name="connsiteX6" fmla="*/ 1173196 w 1174315"/>
                    <a:gd name="connsiteY6" fmla="*/ 143012 h 287731"/>
                    <a:gd name="connsiteX7" fmla="*/ 1154831 w 1174315"/>
                    <a:gd name="connsiteY7" fmla="*/ 184564 h 287731"/>
                    <a:gd name="connsiteX8" fmla="*/ 1124588 w 1174315"/>
                    <a:gd name="connsiteY8" fmla="*/ 287731 h 287731"/>
                    <a:gd name="connsiteX9" fmla="*/ 2500 w 1174315"/>
                    <a:gd name="connsiteY9" fmla="*/ 287731 h 287731"/>
                    <a:gd name="connsiteX10" fmla="*/ 0 w 1174315"/>
                    <a:gd name="connsiteY10" fmla="*/ 287731 h 287731"/>
                    <a:gd name="connsiteX11" fmla="*/ 33927 w 1174315"/>
                    <a:gd name="connsiteY11" fmla="*/ 50753 h 28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4315" h="287731">
                      <a:moveTo>
                        <a:pt x="1174010" y="141172"/>
                      </a:moveTo>
                      <a:lnTo>
                        <a:pt x="1174315" y="141259"/>
                      </a:lnTo>
                      <a:lnTo>
                        <a:pt x="1173196" y="143012"/>
                      </a:lnTo>
                      <a:close/>
                      <a:moveTo>
                        <a:pt x="46747" y="0"/>
                      </a:moveTo>
                      <a:lnTo>
                        <a:pt x="64332" y="0"/>
                      </a:lnTo>
                      <a:lnTo>
                        <a:pt x="1170420" y="147364"/>
                      </a:lnTo>
                      <a:lnTo>
                        <a:pt x="1173196" y="143012"/>
                      </a:lnTo>
                      <a:lnTo>
                        <a:pt x="1154831" y="184564"/>
                      </a:lnTo>
                      <a:cubicBezTo>
                        <a:pt x="1142512" y="218223"/>
                        <a:pt x="1132398" y="252680"/>
                        <a:pt x="1124588" y="287731"/>
                      </a:cubicBezTo>
                      <a:lnTo>
                        <a:pt x="2500" y="287731"/>
                      </a:lnTo>
                      <a:lnTo>
                        <a:pt x="0" y="287731"/>
                      </a:lnTo>
                      <a:cubicBezTo>
                        <a:pt x="7654" y="208457"/>
                        <a:pt x="18739" y="129171"/>
                        <a:pt x="33927" y="50753"/>
                      </a:cubicBezTo>
                      <a:close/>
                    </a:path>
                  </a:pathLst>
                </a:custGeom>
                <a:solidFill>
                  <a:schemeClr val="accent2">
                    <a:lumMod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1225"/>
                  <a:endParaRPr lang="zh-CN" altLang="en-US" sz="1600">
                    <a:solidFill>
                      <a:prstClr val="white"/>
                    </a:solidFill>
                    <a:cs typeface="+mn-ea"/>
                    <a:sym typeface="+mn-lt"/>
                  </a:endParaRPr>
                </a:p>
              </p:txBody>
            </p:sp>
          </p:grpSp>
          <p:sp>
            <p:nvSpPr>
              <p:cNvPr id="63" name="Freeform 7"/>
              <p:cNvSpPr/>
              <p:nvPr/>
            </p:nvSpPr>
            <p:spPr bwMode="auto">
              <a:xfrm>
                <a:off x="4498729" y="2025446"/>
                <a:ext cx="1846059" cy="1388359"/>
              </a:xfrm>
              <a:custGeom>
                <a:avLst/>
                <a:gdLst>
                  <a:gd name="T0" fmla="*/ 796 w 833"/>
                  <a:gd name="T1" fmla="*/ 446 h 726"/>
                  <a:gd name="T2" fmla="*/ 682 w 833"/>
                  <a:gd name="T3" fmla="*/ 464 h 726"/>
                  <a:gd name="T4" fmla="*/ 450 w 833"/>
                  <a:gd name="T5" fmla="*/ 726 h 726"/>
                  <a:gd name="T6" fmla="*/ 450 w 833"/>
                  <a:gd name="T7" fmla="*/ 726 h 726"/>
                  <a:gd name="T8" fmla="*/ 1 w 833"/>
                  <a:gd name="T9" fmla="*/ 726 h 726"/>
                  <a:gd name="T10" fmla="*/ 0 w 833"/>
                  <a:gd name="T11" fmla="*/ 726 h 726"/>
                  <a:gd name="T12" fmla="*/ 539 w 833"/>
                  <a:gd name="T13" fmla="*/ 43 h 726"/>
                  <a:gd name="T14" fmla="*/ 794 w 833"/>
                  <a:gd name="T15" fmla="*/ 0 h 726"/>
                  <a:gd name="T16" fmla="*/ 827 w 833"/>
                  <a:gd name="T17" fmla="*/ 1 h 726"/>
                  <a:gd name="T18" fmla="*/ 827 w 833"/>
                  <a:gd name="T19" fmla="*/ 445 h 726"/>
                  <a:gd name="T20" fmla="*/ 814 w 833"/>
                  <a:gd name="T21" fmla="*/ 446 h 726"/>
                  <a:gd name="T22" fmla="*/ 796 w 833"/>
                  <a:gd name="T23" fmla="*/ 446 h 726"/>
                  <a:gd name="connsiteX0" fmla="*/ 9965 w 10348"/>
                  <a:gd name="connsiteY0" fmla="*/ 6143 h 10079"/>
                  <a:gd name="connsiteX1" fmla="*/ 8596 w 10348"/>
                  <a:gd name="connsiteY1" fmla="*/ 6391 h 10079"/>
                  <a:gd name="connsiteX2" fmla="*/ 5811 w 10348"/>
                  <a:gd name="connsiteY2" fmla="*/ 10000 h 10079"/>
                  <a:gd name="connsiteX3" fmla="*/ 6064 w 10348"/>
                  <a:gd name="connsiteY3" fmla="*/ 8979 h 10079"/>
                  <a:gd name="connsiteX4" fmla="*/ 421 w 10348"/>
                  <a:gd name="connsiteY4" fmla="*/ 10000 h 10079"/>
                  <a:gd name="connsiteX5" fmla="*/ 409 w 10348"/>
                  <a:gd name="connsiteY5" fmla="*/ 10000 h 10079"/>
                  <a:gd name="connsiteX6" fmla="*/ 6880 w 10348"/>
                  <a:gd name="connsiteY6" fmla="*/ 592 h 10079"/>
                  <a:gd name="connsiteX7" fmla="*/ 9941 w 10348"/>
                  <a:gd name="connsiteY7" fmla="*/ 0 h 10079"/>
                  <a:gd name="connsiteX8" fmla="*/ 10337 w 10348"/>
                  <a:gd name="connsiteY8" fmla="*/ 14 h 10079"/>
                  <a:gd name="connsiteX9" fmla="*/ 10337 w 10348"/>
                  <a:gd name="connsiteY9" fmla="*/ 6129 h 10079"/>
                  <a:gd name="connsiteX10" fmla="*/ 10181 w 10348"/>
                  <a:gd name="connsiteY10" fmla="*/ 6143 h 10079"/>
                  <a:gd name="connsiteX11" fmla="*/ 9965 w 10348"/>
                  <a:gd name="connsiteY11" fmla="*/ 6143 h 10079"/>
                  <a:gd name="connsiteX0-1" fmla="*/ 9768 w 10151"/>
                  <a:gd name="connsiteY0-2" fmla="*/ 6316 h 10252"/>
                  <a:gd name="connsiteX1-3" fmla="*/ 8399 w 10151"/>
                  <a:gd name="connsiteY1-4" fmla="*/ 6564 h 10252"/>
                  <a:gd name="connsiteX2-5" fmla="*/ 5614 w 10151"/>
                  <a:gd name="connsiteY2-6" fmla="*/ 10173 h 10252"/>
                  <a:gd name="connsiteX3-7" fmla="*/ 5867 w 10151"/>
                  <a:gd name="connsiteY3-8" fmla="*/ 9152 h 10252"/>
                  <a:gd name="connsiteX4-9" fmla="*/ 224 w 10151"/>
                  <a:gd name="connsiteY4-10" fmla="*/ 10173 h 10252"/>
                  <a:gd name="connsiteX5-11" fmla="*/ 1042 w 10151"/>
                  <a:gd name="connsiteY5-12" fmla="*/ 7675 h 10252"/>
                  <a:gd name="connsiteX6-13" fmla="*/ 6683 w 10151"/>
                  <a:gd name="connsiteY6-14" fmla="*/ 765 h 10252"/>
                  <a:gd name="connsiteX7-15" fmla="*/ 9744 w 10151"/>
                  <a:gd name="connsiteY7-16" fmla="*/ 173 h 10252"/>
                  <a:gd name="connsiteX8-17" fmla="*/ 10140 w 10151"/>
                  <a:gd name="connsiteY8-18" fmla="*/ 187 h 10252"/>
                  <a:gd name="connsiteX9-19" fmla="*/ 10140 w 10151"/>
                  <a:gd name="connsiteY9-20" fmla="*/ 6302 h 10252"/>
                  <a:gd name="connsiteX10-21" fmla="*/ 9984 w 10151"/>
                  <a:gd name="connsiteY10-22" fmla="*/ 6316 h 10252"/>
                  <a:gd name="connsiteX11-23" fmla="*/ 9768 w 10151"/>
                  <a:gd name="connsiteY11-24" fmla="*/ 6316 h 10252"/>
                  <a:gd name="connsiteX0-25" fmla="*/ 8730 w 9113"/>
                  <a:gd name="connsiteY0-26" fmla="*/ 6316 h 10275"/>
                  <a:gd name="connsiteX1-27" fmla="*/ 7361 w 9113"/>
                  <a:gd name="connsiteY1-28" fmla="*/ 6564 h 10275"/>
                  <a:gd name="connsiteX2-29" fmla="*/ 4576 w 9113"/>
                  <a:gd name="connsiteY2-30" fmla="*/ 10173 h 10275"/>
                  <a:gd name="connsiteX3-31" fmla="*/ 4829 w 9113"/>
                  <a:gd name="connsiteY3-32" fmla="*/ 9152 h 10275"/>
                  <a:gd name="connsiteX4-33" fmla="*/ 4 w 9113"/>
                  <a:gd name="connsiteY4-34" fmla="*/ 7675 h 10275"/>
                  <a:gd name="connsiteX5-35" fmla="*/ 5645 w 9113"/>
                  <a:gd name="connsiteY5-36" fmla="*/ 765 h 10275"/>
                  <a:gd name="connsiteX6-37" fmla="*/ 8706 w 9113"/>
                  <a:gd name="connsiteY6-38" fmla="*/ 173 h 10275"/>
                  <a:gd name="connsiteX7-39" fmla="*/ 9102 w 9113"/>
                  <a:gd name="connsiteY7-40" fmla="*/ 187 h 10275"/>
                  <a:gd name="connsiteX8-41" fmla="*/ 9102 w 9113"/>
                  <a:gd name="connsiteY8-42" fmla="*/ 6302 h 10275"/>
                  <a:gd name="connsiteX9-43" fmla="*/ 8946 w 9113"/>
                  <a:gd name="connsiteY9-44" fmla="*/ 6316 h 10275"/>
                  <a:gd name="connsiteX10-45" fmla="*/ 8730 w 9113"/>
                  <a:gd name="connsiteY10-46" fmla="*/ 6316 h 10275"/>
                  <a:gd name="connsiteX0-47" fmla="*/ 9642 w 10490"/>
                  <a:gd name="connsiteY0-48" fmla="*/ 6518 h 10371"/>
                  <a:gd name="connsiteX1-49" fmla="*/ 8139 w 10490"/>
                  <a:gd name="connsiteY1-50" fmla="*/ 6759 h 10371"/>
                  <a:gd name="connsiteX2-51" fmla="*/ 5083 w 10490"/>
                  <a:gd name="connsiteY2-52" fmla="*/ 10272 h 10371"/>
                  <a:gd name="connsiteX3-53" fmla="*/ 5361 w 10490"/>
                  <a:gd name="connsiteY3-54" fmla="*/ 9278 h 10371"/>
                  <a:gd name="connsiteX4-55" fmla="*/ 66 w 10490"/>
                  <a:gd name="connsiteY4-56" fmla="*/ 7841 h 10371"/>
                  <a:gd name="connsiteX5-57" fmla="*/ 9615 w 10490"/>
                  <a:gd name="connsiteY5-58" fmla="*/ 539 h 10371"/>
                  <a:gd name="connsiteX6-59" fmla="*/ 10050 w 10490"/>
                  <a:gd name="connsiteY6-60" fmla="*/ 553 h 10371"/>
                  <a:gd name="connsiteX7-61" fmla="*/ 10050 w 10490"/>
                  <a:gd name="connsiteY7-62" fmla="*/ 6504 h 10371"/>
                  <a:gd name="connsiteX8-63" fmla="*/ 9879 w 10490"/>
                  <a:gd name="connsiteY8-64" fmla="*/ 6518 h 10371"/>
                  <a:gd name="connsiteX9-65" fmla="*/ 9642 w 10490"/>
                  <a:gd name="connsiteY9-66" fmla="*/ 6518 h 10371"/>
                  <a:gd name="connsiteX0-67" fmla="*/ 9655 w 10075"/>
                  <a:gd name="connsiteY0-68" fmla="*/ 5965 h 9818"/>
                  <a:gd name="connsiteX1-69" fmla="*/ 8152 w 10075"/>
                  <a:gd name="connsiteY1-70" fmla="*/ 6206 h 9818"/>
                  <a:gd name="connsiteX2-71" fmla="*/ 5096 w 10075"/>
                  <a:gd name="connsiteY2-72" fmla="*/ 9719 h 9818"/>
                  <a:gd name="connsiteX3-73" fmla="*/ 5374 w 10075"/>
                  <a:gd name="connsiteY3-74" fmla="*/ 8725 h 9818"/>
                  <a:gd name="connsiteX4-75" fmla="*/ 79 w 10075"/>
                  <a:gd name="connsiteY4-76" fmla="*/ 7288 h 9818"/>
                  <a:gd name="connsiteX5-77" fmla="*/ 10063 w 10075"/>
                  <a:gd name="connsiteY5-78" fmla="*/ 0 h 9818"/>
                  <a:gd name="connsiteX6-79" fmla="*/ 10063 w 10075"/>
                  <a:gd name="connsiteY6-80" fmla="*/ 5951 h 9818"/>
                  <a:gd name="connsiteX7-81" fmla="*/ 9892 w 10075"/>
                  <a:gd name="connsiteY7-82" fmla="*/ 5965 h 9818"/>
                  <a:gd name="connsiteX8-83" fmla="*/ 9655 w 10075"/>
                  <a:gd name="connsiteY8-84" fmla="*/ 5965 h 9818"/>
                  <a:gd name="connsiteX0-85" fmla="*/ 9590 w 10007"/>
                  <a:gd name="connsiteY0-86" fmla="*/ 6076 h 8947"/>
                  <a:gd name="connsiteX1-87" fmla="*/ 8098 w 10007"/>
                  <a:gd name="connsiteY1-88" fmla="*/ 6321 h 8947"/>
                  <a:gd name="connsiteX2-89" fmla="*/ 5341 w 10007"/>
                  <a:gd name="connsiteY2-90" fmla="*/ 8887 h 8947"/>
                  <a:gd name="connsiteX3-91" fmla="*/ 85 w 10007"/>
                  <a:gd name="connsiteY3-92" fmla="*/ 7423 h 8947"/>
                  <a:gd name="connsiteX4-93" fmla="*/ 9995 w 10007"/>
                  <a:gd name="connsiteY4-94" fmla="*/ 0 h 8947"/>
                  <a:gd name="connsiteX5-95" fmla="*/ 9995 w 10007"/>
                  <a:gd name="connsiteY5-96" fmla="*/ 6061 h 8947"/>
                  <a:gd name="connsiteX6-97" fmla="*/ 9825 w 10007"/>
                  <a:gd name="connsiteY6-98" fmla="*/ 6076 h 8947"/>
                  <a:gd name="connsiteX7-99" fmla="*/ 9590 w 10007"/>
                  <a:gd name="connsiteY7-100" fmla="*/ 6076 h 8947"/>
                  <a:gd name="connsiteX0-101" fmla="*/ 9737 w 10154"/>
                  <a:gd name="connsiteY0-102" fmla="*/ 6791 h 8916"/>
                  <a:gd name="connsiteX1-103" fmla="*/ 8246 w 10154"/>
                  <a:gd name="connsiteY1-104" fmla="*/ 7065 h 8916"/>
                  <a:gd name="connsiteX2-105" fmla="*/ 3487 w 10154"/>
                  <a:gd name="connsiteY2-106" fmla="*/ 8174 h 8916"/>
                  <a:gd name="connsiteX3-107" fmla="*/ 239 w 10154"/>
                  <a:gd name="connsiteY3-108" fmla="*/ 8297 h 8916"/>
                  <a:gd name="connsiteX4-109" fmla="*/ 10142 w 10154"/>
                  <a:gd name="connsiteY4-110" fmla="*/ 0 h 8916"/>
                  <a:gd name="connsiteX5-111" fmla="*/ 10142 w 10154"/>
                  <a:gd name="connsiteY5-112" fmla="*/ 6774 h 8916"/>
                  <a:gd name="connsiteX6-113" fmla="*/ 9972 w 10154"/>
                  <a:gd name="connsiteY6-114" fmla="*/ 6791 h 8916"/>
                  <a:gd name="connsiteX7-115" fmla="*/ 9737 w 10154"/>
                  <a:gd name="connsiteY7-116" fmla="*/ 6791 h 89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54" h="8916">
                    <a:moveTo>
                      <a:pt x="9737" y="6791"/>
                    </a:moveTo>
                    <a:cubicBezTo>
                      <a:pt x="9241" y="6791"/>
                      <a:pt x="9288" y="6835"/>
                      <a:pt x="8246" y="7065"/>
                    </a:cubicBezTo>
                    <a:cubicBezTo>
                      <a:pt x="7204" y="7295"/>
                      <a:pt x="4822" y="7968"/>
                      <a:pt x="3487" y="8174"/>
                    </a:cubicBezTo>
                    <a:cubicBezTo>
                      <a:pt x="2153" y="8380"/>
                      <a:pt x="-870" y="9659"/>
                      <a:pt x="239" y="8297"/>
                    </a:cubicBezTo>
                    <a:cubicBezTo>
                      <a:pt x="1348" y="6935"/>
                      <a:pt x="8491" y="254"/>
                      <a:pt x="10142" y="0"/>
                    </a:cubicBezTo>
                    <a:lnTo>
                      <a:pt x="10142" y="6774"/>
                    </a:lnTo>
                    <a:cubicBezTo>
                      <a:pt x="10221" y="6774"/>
                      <a:pt x="9894" y="6774"/>
                      <a:pt x="9972" y="6791"/>
                    </a:cubicBezTo>
                    <a:lnTo>
                      <a:pt x="9737" y="6791"/>
                    </a:lnTo>
                    <a:close/>
                  </a:path>
                </a:pathLst>
              </a:custGeom>
              <a:solidFill>
                <a:schemeClr val="accent2"/>
              </a:solidFill>
              <a:ln w="23813" cap="flat">
                <a:noFill/>
                <a:prstDash val="solid"/>
                <a:miter lim="800000"/>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nvGrpSpPr>
              <p:cNvPr id="64" name="组合 63"/>
              <p:cNvGrpSpPr/>
              <p:nvPr/>
            </p:nvGrpSpPr>
            <p:grpSpPr>
              <a:xfrm>
                <a:off x="5670155" y="3421280"/>
                <a:ext cx="942846" cy="948890"/>
                <a:chOff x="4554538" y="4102100"/>
                <a:chExt cx="495300" cy="498475"/>
              </a:xfrm>
              <a:solidFill>
                <a:srgbClr val="1D495D"/>
              </a:solidFill>
            </p:grpSpPr>
            <p:sp>
              <p:nvSpPr>
                <p:cNvPr id="80"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81"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82"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sp>
            <p:nvSpPr>
              <p:cNvPr id="65" name="文本框 2054"/>
              <p:cNvSpPr txBox="1"/>
              <p:nvPr/>
            </p:nvSpPr>
            <p:spPr>
              <a:xfrm>
                <a:off x="5588957" y="2312287"/>
                <a:ext cx="797617" cy="523220"/>
              </a:xfrm>
              <a:prstGeom prst="rect">
                <a:avLst/>
              </a:prstGeom>
              <a:noFill/>
            </p:spPr>
            <p:txBody>
              <a:bodyPr wrap="square" rtlCol="0">
                <a:spAutoFit/>
              </a:bodyPr>
              <a:lstStyle/>
              <a:p>
                <a:pPr defTabSz="911225"/>
                <a:r>
                  <a:rPr lang="en-US" altLang="zh-CN" sz="2800" dirty="0">
                    <a:solidFill>
                      <a:srgbClr val="F5EDE8"/>
                    </a:solidFill>
                    <a:cs typeface="+mn-ea"/>
                    <a:sym typeface="+mn-lt"/>
                  </a:rPr>
                  <a:t>01</a:t>
                </a:r>
                <a:endParaRPr lang="zh-CN" altLang="en-US" sz="2800" dirty="0">
                  <a:solidFill>
                    <a:srgbClr val="F5EDE8"/>
                  </a:solidFill>
                  <a:cs typeface="+mn-ea"/>
                  <a:sym typeface="+mn-lt"/>
                </a:endParaRPr>
              </a:p>
            </p:txBody>
          </p:sp>
          <p:sp>
            <p:nvSpPr>
              <p:cNvPr id="66" name="文本框 68"/>
              <p:cNvSpPr txBox="1"/>
              <p:nvPr/>
            </p:nvSpPr>
            <p:spPr>
              <a:xfrm>
                <a:off x="6076637" y="5023373"/>
                <a:ext cx="797617" cy="523220"/>
              </a:xfrm>
              <a:prstGeom prst="rect">
                <a:avLst/>
              </a:prstGeom>
              <a:noFill/>
            </p:spPr>
            <p:txBody>
              <a:bodyPr wrap="square" rtlCol="0">
                <a:spAutoFit/>
              </a:bodyPr>
              <a:lstStyle/>
              <a:p>
                <a:pPr defTabSz="911225"/>
                <a:r>
                  <a:rPr lang="en-US" altLang="zh-CN" sz="2800" dirty="0">
                    <a:solidFill>
                      <a:srgbClr val="F5EDE8"/>
                    </a:solidFill>
                    <a:cs typeface="+mn-ea"/>
                    <a:sym typeface="+mn-lt"/>
                  </a:rPr>
                  <a:t>03</a:t>
                </a:r>
                <a:endParaRPr lang="zh-CN" altLang="en-US" sz="2800" dirty="0">
                  <a:solidFill>
                    <a:srgbClr val="F5EDE8"/>
                  </a:solidFill>
                  <a:cs typeface="+mn-ea"/>
                  <a:sym typeface="+mn-lt"/>
                </a:endParaRPr>
              </a:p>
            </p:txBody>
          </p:sp>
          <p:sp>
            <p:nvSpPr>
              <p:cNvPr id="67" name="文本框 69"/>
              <p:cNvSpPr txBox="1"/>
              <p:nvPr/>
            </p:nvSpPr>
            <p:spPr>
              <a:xfrm>
                <a:off x="7144175" y="3398420"/>
                <a:ext cx="797617" cy="523220"/>
              </a:xfrm>
              <a:prstGeom prst="rect">
                <a:avLst/>
              </a:prstGeom>
              <a:noFill/>
            </p:spPr>
            <p:txBody>
              <a:bodyPr wrap="square" rtlCol="0">
                <a:spAutoFit/>
              </a:bodyPr>
              <a:lstStyle/>
              <a:p>
                <a:pPr defTabSz="911225"/>
                <a:r>
                  <a:rPr lang="en-US" altLang="zh-CN" sz="2800" dirty="0">
                    <a:solidFill>
                      <a:srgbClr val="F5EDE8"/>
                    </a:solidFill>
                    <a:cs typeface="+mn-ea"/>
                    <a:sym typeface="+mn-lt"/>
                  </a:rPr>
                  <a:t>02</a:t>
                </a:r>
                <a:endParaRPr lang="zh-CN" altLang="en-US" sz="2800" dirty="0">
                  <a:solidFill>
                    <a:srgbClr val="F5EDE8"/>
                  </a:solidFill>
                  <a:cs typeface="+mn-ea"/>
                  <a:sym typeface="+mn-lt"/>
                </a:endParaRPr>
              </a:p>
            </p:txBody>
          </p:sp>
          <p:sp>
            <p:nvSpPr>
              <p:cNvPr id="68" name="文本框 70"/>
              <p:cNvSpPr txBox="1"/>
              <p:nvPr/>
            </p:nvSpPr>
            <p:spPr>
              <a:xfrm>
                <a:off x="4428001" y="3766832"/>
                <a:ext cx="797617" cy="523220"/>
              </a:xfrm>
              <a:prstGeom prst="rect">
                <a:avLst/>
              </a:prstGeom>
              <a:noFill/>
            </p:spPr>
            <p:txBody>
              <a:bodyPr wrap="square" rtlCol="0">
                <a:spAutoFit/>
              </a:bodyPr>
              <a:lstStyle/>
              <a:p>
                <a:pPr defTabSz="911225"/>
                <a:r>
                  <a:rPr lang="en-US" altLang="zh-CN" sz="2800" dirty="0">
                    <a:solidFill>
                      <a:srgbClr val="F5EDE8"/>
                    </a:solidFill>
                    <a:cs typeface="+mn-ea"/>
                    <a:sym typeface="+mn-lt"/>
                  </a:rPr>
                  <a:t>04</a:t>
                </a:r>
                <a:endParaRPr lang="zh-CN" altLang="en-US" sz="2800" dirty="0">
                  <a:solidFill>
                    <a:srgbClr val="F5EDE8"/>
                  </a:solidFill>
                  <a:cs typeface="+mn-ea"/>
                  <a:sym typeface="+mn-lt"/>
                </a:endParaRPr>
              </a:p>
            </p:txBody>
          </p:sp>
          <p:grpSp>
            <p:nvGrpSpPr>
              <p:cNvPr id="69" name="组合 68"/>
              <p:cNvGrpSpPr>
                <a:grpSpLocks noChangeAspect="1"/>
              </p:cNvGrpSpPr>
              <p:nvPr/>
            </p:nvGrpSpPr>
            <p:grpSpPr>
              <a:xfrm>
                <a:off x="6934541" y="4717612"/>
                <a:ext cx="288000" cy="288000"/>
                <a:chOff x="7463847" y="1611569"/>
                <a:chExt cx="360000" cy="360000"/>
              </a:xfrm>
            </p:grpSpPr>
            <p:sp>
              <p:nvSpPr>
                <p:cNvPr id="78" name="Oval 128"/>
                <p:cNvSpPr>
                  <a:spLocks noChangeArrowheads="1"/>
                </p:cNvSpPr>
                <p:nvPr/>
              </p:nvSpPr>
              <p:spPr bwMode="auto">
                <a:xfrm>
                  <a:off x="7463847" y="1611569"/>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79" name="Freeform 129"/>
                <p:cNvSpPr/>
                <p:nvPr/>
              </p:nvSpPr>
              <p:spPr bwMode="auto">
                <a:xfrm>
                  <a:off x="7560683" y="1710370"/>
                  <a:ext cx="167469" cy="164669"/>
                </a:xfrm>
                <a:custGeom>
                  <a:avLst/>
                  <a:gdLst>
                    <a:gd name="T0" fmla="*/ 51 w 61"/>
                    <a:gd name="T1" fmla="*/ 0 h 60"/>
                    <a:gd name="T2" fmla="*/ 50 w 61"/>
                    <a:gd name="T3" fmla="*/ 0 h 60"/>
                    <a:gd name="T4" fmla="*/ 31 w 61"/>
                    <a:gd name="T5" fmla="*/ 19 h 60"/>
                    <a:gd name="T6" fmla="*/ 11 w 61"/>
                    <a:gd name="T7" fmla="*/ 0 h 60"/>
                    <a:gd name="T8" fmla="*/ 10 w 61"/>
                    <a:gd name="T9" fmla="*/ 0 h 60"/>
                    <a:gd name="T10" fmla="*/ 9 w 61"/>
                    <a:gd name="T11" fmla="*/ 0 h 60"/>
                    <a:gd name="T12" fmla="*/ 1 w 61"/>
                    <a:gd name="T13" fmla="*/ 8 h 60"/>
                    <a:gd name="T14" fmla="*/ 1 w 61"/>
                    <a:gd name="T15" fmla="*/ 11 h 60"/>
                    <a:gd name="T16" fmla="*/ 20 w 61"/>
                    <a:gd name="T17" fmla="*/ 30 h 60"/>
                    <a:gd name="T18" fmla="*/ 1 w 61"/>
                    <a:gd name="T19" fmla="*/ 49 h 60"/>
                    <a:gd name="T20" fmla="*/ 1 w 61"/>
                    <a:gd name="T21" fmla="*/ 51 h 60"/>
                    <a:gd name="T22" fmla="*/ 9 w 61"/>
                    <a:gd name="T23" fmla="*/ 59 h 60"/>
                    <a:gd name="T24" fmla="*/ 10 w 61"/>
                    <a:gd name="T25" fmla="*/ 60 h 60"/>
                    <a:gd name="T26" fmla="*/ 11 w 61"/>
                    <a:gd name="T27" fmla="*/ 59 h 60"/>
                    <a:gd name="T28" fmla="*/ 31 w 61"/>
                    <a:gd name="T29" fmla="*/ 40 h 60"/>
                    <a:gd name="T30" fmla="*/ 50 w 61"/>
                    <a:gd name="T31" fmla="*/ 59 h 60"/>
                    <a:gd name="T32" fmla="*/ 51 w 61"/>
                    <a:gd name="T33" fmla="*/ 60 h 60"/>
                    <a:gd name="T34" fmla="*/ 52 w 61"/>
                    <a:gd name="T35" fmla="*/ 59 h 60"/>
                    <a:gd name="T36" fmla="*/ 60 w 61"/>
                    <a:gd name="T37" fmla="*/ 51 h 60"/>
                    <a:gd name="T38" fmla="*/ 60 w 61"/>
                    <a:gd name="T39" fmla="*/ 49 h 60"/>
                    <a:gd name="T40" fmla="*/ 41 w 61"/>
                    <a:gd name="T41" fmla="*/ 30 h 60"/>
                    <a:gd name="T42" fmla="*/ 60 w 61"/>
                    <a:gd name="T43" fmla="*/ 11 h 60"/>
                    <a:gd name="T44" fmla="*/ 60 w 61"/>
                    <a:gd name="T45" fmla="*/ 8 h 60"/>
                    <a:gd name="T46" fmla="*/ 52 w 61"/>
                    <a:gd name="T47" fmla="*/ 0 h 60"/>
                    <a:gd name="T48" fmla="*/ 51 w 61"/>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0">
                      <a:moveTo>
                        <a:pt x="51" y="0"/>
                      </a:moveTo>
                      <a:cubicBezTo>
                        <a:pt x="50" y="0"/>
                        <a:pt x="50" y="0"/>
                        <a:pt x="50" y="0"/>
                      </a:cubicBezTo>
                      <a:cubicBezTo>
                        <a:pt x="31" y="19"/>
                        <a:pt x="31" y="19"/>
                        <a:pt x="31" y="19"/>
                      </a:cubicBezTo>
                      <a:cubicBezTo>
                        <a:pt x="11" y="0"/>
                        <a:pt x="11" y="0"/>
                        <a:pt x="11" y="0"/>
                      </a:cubicBezTo>
                      <a:cubicBezTo>
                        <a:pt x="11" y="0"/>
                        <a:pt x="11" y="0"/>
                        <a:pt x="10" y="0"/>
                      </a:cubicBezTo>
                      <a:cubicBezTo>
                        <a:pt x="10" y="0"/>
                        <a:pt x="9" y="0"/>
                        <a:pt x="9" y="0"/>
                      </a:cubicBezTo>
                      <a:cubicBezTo>
                        <a:pt x="1" y="8"/>
                        <a:pt x="1" y="8"/>
                        <a:pt x="1" y="8"/>
                      </a:cubicBezTo>
                      <a:cubicBezTo>
                        <a:pt x="0" y="9"/>
                        <a:pt x="0" y="10"/>
                        <a:pt x="1" y="11"/>
                      </a:cubicBezTo>
                      <a:cubicBezTo>
                        <a:pt x="20" y="30"/>
                        <a:pt x="20" y="30"/>
                        <a:pt x="20" y="30"/>
                      </a:cubicBezTo>
                      <a:cubicBezTo>
                        <a:pt x="1" y="49"/>
                        <a:pt x="1" y="49"/>
                        <a:pt x="1" y="49"/>
                      </a:cubicBezTo>
                      <a:cubicBezTo>
                        <a:pt x="0" y="49"/>
                        <a:pt x="0" y="51"/>
                        <a:pt x="1" y="51"/>
                      </a:cubicBezTo>
                      <a:cubicBezTo>
                        <a:pt x="9" y="59"/>
                        <a:pt x="9" y="59"/>
                        <a:pt x="9" y="59"/>
                      </a:cubicBezTo>
                      <a:cubicBezTo>
                        <a:pt x="9" y="59"/>
                        <a:pt x="10" y="60"/>
                        <a:pt x="10" y="60"/>
                      </a:cubicBezTo>
                      <a:cubicBezTo>
                        <a:pt x="11" y="60"/>
                        <a:pt x="11" y="59"/>
                        <a:pt x="11" y="59"/>
                      </a:cubicBezTo>
                      <a:cubicBezTo>
                        <a:pt x="31" y="40"/>
                        <a:pt x="31" y="40"/>
                        <a:pt x="31" y="40"/>
                      </a:cubicBezTo>
                      <a:cubicBezTo>
                        <a:pt x="50" y="59"/>
                        <a:pt x="50" y="59"/>
                        <a:pt x="50" y="59"/>
                      </a:cubicBezTo>
                      <a:cubicBezTo>
                        <a:pt x="50" y="59"/>
                        <a:pt x="50" y="60"/>
                        <a:pt x="51" y="60"/>
                      </a:cubicBezTo>
                      <a:cubicBezTo>
                        <a:pt x="51" y="60"/>
                        <a:pt x="52" y="59"/>
                        <a:pt x="52" y="59"/>
                      </a:cubicBezTo>
                      <a:cubicBezTo>
                        <a:pt x="60" y="51"/>
                        <a:pt x="60" y="51"/>
                        <a:pt x="60" y="51"/>
                      </a:cubicBezTo>
                      <a:cubicBezTo>
                        <a:pt x="61" y="51"/>
                        <a:pt x="61" y="49"/>
                        <a:pt x="60" y="49"/>
                      </a:cubicBezTo>
                      <a:cubicBezTo>
                        <a:pt x="41" y="30"/>
                        <a:pt x="41" y="30"/>
                        <a:pt x="41" y="30"/>
                      </a:cubicBezTo>
                      <a:cubicBezTo>
                        <a:pt x="60" y="11"/>
                        <a:pt x="60" y="11"/>
                        <a:pt x="60" y="11"/>
                      </a:cubicBezTo>
                      <a:cubicBezTo>
                        <a:pt x="61" y="10"/>
                        <a:pt x="61" y="9"/>
                        <a:pt x="60" y="8"/>
                      </a:cubicBezTo>
                      <a:cubicBezTo>
                        <a:pt x="52" y="0"/>
                        <a:pt x="52" y="0"/>
                        <a:pt x="52" y="0"/>
                      </a:cubicBezTo>
                      <a:cubicBezTo>
                        <a:pt x="52" y="0"/>
                        <a:pt x="51" y="0"/>
                        <a:pt x="51" y="0"/>
                      </a:cubicBezTo>
                    </a:path>
                  </a:pathLst>
                </a:custGeom>
                <a:solidFill>
                  <a:srgbClr val="CF3C27"/>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grpSp>
            <p:nvGrpSpPr>
              <p:cNvPr id="70" name="组合 69"/>
              <p:cNvGrpSpPr>
                <a:grpSpLocks noChangeAspect="1"/>
              </p:cNvGrpSpPr>
              <p:nvPr/>
            </p:nvGrpSpPr>
            <p:grpSpPr>
              <a:xfrm>
                <a:off x="6934541" y="2965752"/>
                <a:ext cx="288000" cy="288000"/>
                <a:chOff x="8867230" y="1631100"/>
                <a:chExt cx="360000" cy="360000"/>
              </a:xfrm>
            </p:grpSpPr>
            <p:sp>
              <p:nvSpPr>
                <p:cNvPr id="76" name="Oval 133"/>
                <p:cNvSpPr>
                  <a:spLocks noChangeArrowheads="1"/>
                </p:cNvSpPr>
                <p:nvPr/>
              </p:nvSpPr>
              <p:spPr bwMode="auto">
                <a:xfrm>
                  <a:off x="8867230" y="1631100"/>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77" name="Freeform 134"/>
                <p:cNvSpPr/>
                <p:nvPr/>
              </p:nvSpPr>
              <p:spPr bwMode="auto">
                <a:xfrm>
                  <a:off x="8923656" y="1785548"/>
                  <a:ext cx="246019" cy="52240"/>
                </a:xfrm>
                <a:custGeom>
                  <a:avLst/>
                  <a:gdLst>
                    <a:gd name="T0" fmla="*/ 88 w 90"/>
                    <a:gd name="T1" fmla="*/ 0 h 19"/>
                    <a:gd name="T2" fmla="*/ 2 w 90"/>
                    <a:gd name="T3" fmla="*/ 0 h 19"/>
                    <a:gd name="T4" fmla="*/ 0 w 90"/>
                    <a:gd name="T5" fmla="*/ 3 h 19"/>
                    <a:gd name="T6" fmla="*/ 0 w 90"/>
                    <a:gd name="T7" fmla="*/ 16 h 19"/>
                    <a:gd name="T8" fmla="*/ 2 w 90"/>
                    <a:gd name="T9" fmla="*/ 19 h 19"/>
                    <a:gd name="T10" fmla="*/ 88 w 90"/>
                    <a:gd name="T11" fmla="*/ 19 h 19"/>
                    <a:gd name="T12" fmla="*/ 90 w 90"/>
                    <a:gd name="T13" fmla="*/ 16 h 19"/>
                    <a:gd name="T14" fmla="*/ 90 w 90"/>
                    <a:gd name="T15" fmla="*/ 3 h 19"/>
                    <a:gd name="T16" fmla="*/ 88 w 90"/>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9">
                      <a:moveTo>
                        <a:pt x="88" y="0"/>
                      </a:moveTo>
                      <a:cubicBezTo>
                        <a:pt x="2" y="0"/>
                        <a:pt x="2" y="0"/>
                        <a:pt x="2" y="0"/>
                      </a:cubicBezTo>
                      <a:cubicBezTo>
                        <a:pt x="1" y="0"/>
                        <a:pt x="0" y="1"/>
                        <a:pt x="0" y="3"/>
                      </a:cubicBezTo>
                      <a:cubicBezTo>
                        <a:pt x="0" y="16"/>
                        <a:pt x="0" y="16"/>
                        <a:pt x="0" y="16"/>
                      </a:cubicBezTo>
                      <a:cubicBezTo>
                        <a:pt x="0" y="18"/>
                        <a:pt x="1" y="19"/>
                        <a:pt x="2" y="19"/>
                      </a:cubicBezTo>
                      <a:cubicBezTo>
                        <a:pt x="88" y="19"/>
                        <a:pt x="88" y="19"/>
                        <a:pt x="88" y="19"/>
                      </a:cubicBezTo>
                      <a:cubicBezTo>
                        <a:pt x="89" y="19"/>
                        <a:pt x="90" y="18"/>
                        <a:pt x="90" y="16"/>
                      </a:cubicBezTo>
                      <a:cubicBezTo>
                        <a:pt x="90" y="3"/>
                        <a:pt x="90" y="3"/>
                        <a:pt x="90" y="3"/>
                      </a:cubicBezTo>
                      <a:cubicBezTo>
                        <a:pt x="90" y="1"/>
                        <a:pt x="89" y="0"/>
                        <a:pt x="88" y="0"/>
                      </a:cubicBezTo>
                    </a:path>
                  </a:pathLst>
                </a:custGeom>
                <a:solidFill>
                  <a:srgbClr val="498B9C"/>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sp>
            <p:nvSpPr>
              <p:cNvPr id="71" name="Oval 138"/>
              <p:cNvSpPr>
                <a:spLocks noChangeArrowheads="1"/>
              </p:cNvSpPr>
              <p:nvPr/>
            </p:nvSpPr>
            <p:spPr bwMode="auto">
              <a:xfrm>
                <a:off x="5025894" y="2777779"/>
                <a:ext cx="288000" cy="288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72" name="Freeform 139"/>
              <p:cNvSpPr/>
              <p:nvPr/>
            </p:nvSpPr>
            <p:spPr bwMode="auto">
              <a:xfrm>
                <a:off x="5122501" y="2834285"/>
                <a:ext cx="110278" cy="174987"/>
              </a:xfrm>
              <a:custGeom>
                <a:avLst/>
                <a:gdLst>
                  <a:gd name="T0" fmla="*/ 10 w 50"/>
                  <a:gd name="T1" fmla="*/ 0 h 79"/>
                  <a:gd name="T2" fmla="*/ 9 w 50"/>
                  <a:gd name="T3" fmla="*/ 0 h 79"/>
                  <a:gd name="T4" fmla="*/ 1 w 50"/>
                  <a:gd name="T5" fmla="*/ 8 h 79"/>
                  <a:gd name="T6" fmla="*/ 1 w 50"/>
                  <a:gd name="T7" fmla="*/ 11 h 79"/>
                  <a:gd name="T8" fmla="*/ 29 w 50"/>
                  <a:gd name="T9" fmla="*/ 39 h 79"/>
                  <a:gd name="T10" fmla="*/ 1 w 50"/>
                  <a:gd name="T11" fmla="*/ 68 h 79"/>
                  <a:gd name="T12" fmla="*/ 1 w 50"/>
                  <a:gd name="T13" fmla="*/ 70 h 79"/>
                  <a:gd name="T14" fmla="*/ 9 w 50"/>
                  <a:gd name="T15" fmla="*/ 79 h 79"/>
                  <a:gd name="T16" fmla="*/ 10 w 50"/>
                  <a:gd name="T17" fmla="*/ 79 h 79"/>
                  <a:gd name="T18" fmla="*/ 12 w 50"/>
                  <a:gd name="T19" fmla="*/ 79 h 79"/>
                  <a:gd name="T20" fmla="*/ 41 w 50"/>
                  <a:gd name="T21" fmla="*/ 49 h 79"/>
                  <a:gd name="T22" fmla="*/ 50 w 50"/>
                  <a:gd name="T23" fmla="*/ 41 h 79"/>
                  <a:gd name="T24" fmla="*/ 50 w 50"/>
                  <a:gd name="T25" fmla="*/ 38 h 79"/>
                  <a:gd name="T26" fmla="*/ 41 w 50"/>
                  <a:gd name="T27" fmla="*/ 30 h 79"/>
                  <a:gd name="T28" fmla="*/ 12 w 50"/>
                  <a:gd name="T29" fmla="*/ 0 h 79"/>
                  <a:gd name="T30" fmla="*/ 10 w 50"/>
                  <a:gd name="T3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9">
                    <a:moveTo>
                      <a:pt x="10" y="0"/>
                    </a:moveTo>
                    <a:cubicBezTo>
                      <a:pt x="10" y="0"/>
                      <a:pt x="9" y="0"/>
                      <a:pt x="9" y="0"/>
                    </a:cubicBezTo>
                    <a:cubicBezTo>
                      <a:pt x="1" y="8"/>
                      <a:pt x="1" y="8"/>
                      <a:pt x="1" y="8"/>
                    </a:cubicBezTo>
                    <a:cubicBezTo>
                      <a:pt x="0" y="9"/>
                      <a:pt x="0" y="10"/>
                      <a:pt x="1" y="11"/>
                    </a:cubicBezTo>
                    <a:cubicBezTo>
                      <a:pt x="29" y="39"/>
                      <a:pt x="29" y="39"/>
                      <a:pt x="29" y="39"/>
                    </a:cubicBezTo>
                    <a:cubicBezTo>
                      <a:pt x="1" y="68"/>
                      <a:pt x="1" y="68"/>
                      <a:pt x="1" y="68"/>
                    </a:cubicBezTo>
                    <a:cubicBezTo>
                      <a:pt x="0" y="68"/>
                      <a:pt x="0" y="70"/>
                      <a:pt x="1" y="70"/>
                    </a:cubicBezTo>
                    <a:cubicBezTo>
                      <a:pt x="9" y="79"/>
                      <a:pt x="9" y="79"/>
                      <a:pt x="9" y="79"/>
                    </a:cubicBezTo>
                    <a:cubicBezTo>
                      <a:pt x="9" y="79"/>
                      <a:pt x="10" y="79"/>
                      <a:pt x="10" y="79"/>
                    </a:cubicBezTo>
                    <a:cubicBezTo>
                      <a:pt x="11" y="79"/>
                      <a:pt x="11" y="79"/>
                      <a:pt x="12" y="79"/>
                    </a:cubicBezTo>
                    <a:cubicBezTo>
                      <a:pt x="41" y="49"/>
                      <a:pt x="41" y="49"/>
                      <a:pt x="41" y="49"/>
                    </a:cubicBezTo>
                    <a:cubicBezTo>
                      <a:pt x="50" y="41"/>
                      <a:pt x="50" y="41"/>
                      <a:pt x="50" y="41"/>
                    </a:cubicBezTo>
                    <a:cubicBezTo>
                      <a:pt x="50" y="40"/>
                      <a:pt x="50" y="39"/>
                      <a:pt x="50" y="38"/>
                    </a:cubicBezTo>
                    <a:cubicBezTo>
                      <a:pt x="41" y="30"/>
                      <a:pt x="41" y="30"/>
                      <a:pt x="41" y="30"/>
                    </a:cubicBezTo>
                    <a:cubicBezTo>
                      <a:pt x="12" y="0"/>
                      <a:pt x="12" y="0"/>
                      <a:pt x="12" y="0"/>
                    </a:cubicBezTo>
                    <a:cubicBezTo>
                      <a:pt x="11" y="0"/>
                      <a:pt x="11" y="0"/>
                      <a:pt x="10" y="0"/>
                    </a:cubicBezTo>
                  </a:path>
                </a:pathLst>
              </a:custGeom>
              <a:solidFill>
                <a:schemeClr val="accent1"/>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nvGrpSpPr>
              <p:cNvPr id="73" name="组合 72"/>
              <p:cNvGrpSpPr>
                <a:grpSpLocks noChangeAspect="1"/>
              </p:cNvGrpSpPr>
              <p:nvPr/>
            </p:nvGrpSpPr>
            <p:grpSpPr>
              <a:xfrm>
                <a:off x="4998728" y="4640388"/>
                <a:ext cx="288000" cy="288000"/>
                <a:chOff x="9479777" y="1641940"/>
                <a:chExt cx="360000" cy="360000"/>
              </a:xfrm>
            </p:grpSpPr>
            <p:sp>
              <p:nvSpPr>
                <p:cNvPr id="74" name="Oval 143"/>
                <p:cNvSpPr>
                  <a:spLocks noChangeArrowheads="1"/>
                </p:cNvSpPr>
                <p:nvPr/>
              </p:nvSpPr>
              <p:spPr bwMode="auto">
                <a:xfrm>
                  <a:off x="9479777" y="1641940"/>
                  <a:ext cx="360000" cy="360000"/>
                </a:xfrm>
                <a:prstGeom prst="ellipse">
                  <a:avLst/>
                </a:prstGeom>
                <a:solidFill>
                  <a:srgbClr val="F5EDE8"/>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sp>
              <p:nvSpPr>
                <p:cNvPr id="75" name="Freeform 144"/>
                <p:cNvSpPr/>
                <p:nvPr/>
              </p:nvSpPr>
              <p:spPr bwMode="auto">
                <a:xfrm>
                  <a:off x="9561286" y="1726580"/>
                  <a:ext cx="196981" cy="192978"/>
                </a:xfrm>
                <a:custGeom>
                  <a:avLst/>
                  <a:gdLst>
                    <a:gd name="T0" fmla="*/ 41 w 72"/>
                    <a:gd name="T1" fmla="*/ 0 h 71"/>
                    <a:gd name="T2" fmla="*/ 30 w 72"/>
                    <a:gd name="T3" fmla="*/ 0 h 71"/>
                    <a:gd name="T4" fmla="*/ 29 w 72"/>
                    <a:gd name="T5" fmla="*/ 1 h 71"/>
                    <a:gd name="T6" fmla="*/ 29 w 72"/>
                    <a:gd name="T7" fmla="*/ 28 h 71"/>
                    <a:gd name="T8" fmla="*/ 2 w 72"/>
                    <a:gd name="T9" fmla="*/ 28 h 71"/>
                    <a:gd name="T10" fmla="*/ 0 w 72"/>
                    <a:gd name="T11" fmla="*/ 30 h 71"/>
                    <a:gd name="T12" fmla="*/ 0 w 72"/>
                    <a:gd name="T13" fmla="*/ 41 h 71"/>
                    <a:gd name="T14" fmla="*/ 2 w 72"/>
                    <a:gd name="T15" fmla="*/ 43 h 71"/>
                    <a:gd name="T16" fmla="*/ 29 w 72"/>
                    <a:gd name="T17" fmla="*/ 43 h 71"/>
                    <a:gd name="T18" fmla="*/ 29 w 72"/>
                    <a:gd name="T19" fmla="*/ 69 h 71"/>
                    <a:gd name="T20" fmla="*/ 30 w 72"/>
                    <a:gd name="T21" fmla="*/ 71 h 71"/>
                    <a:gd name="T22" fmla="*/ 41 w 72"/>
                    <a:gd name="T23" fmla="*/ 71 h 71"/>
                    <a:gd name="T24" fmla="*/ 43 w 72"/>
                    <a:gd name="T25" fmla="*/ 69 h 71"/>
                    <a:gd name="T26" fmla="*/ 43 w 72"/>
                    <a:gd name="T27" fmla="*/ 43 h 71"/>
                    <a:gd name="T28" fmla="*/ 70 w 72"/>
                    <a:gd name="T29" fmla="*/ 43 h 71"/>
                    <a:gd name="T30" fmla="*/ 72 w 72"/>
                    <a:gd name="T31" fmla="*/ 41 h 71"/>
                    <a:gd name="T32" fmla="*/ 72 w 72"/>
                    <a:gd name="T33" fmla="*/ 30 h 71"/>
                    <a:gd name="T34" fmla="*/ 70 w 72"/>
                    <a:gd name="T35" fmla="*/ 28 h 71"/>
                    <a:gd name="T36" fmla="*/ 43 w 72"/>
                    <a:gd name="T37" fmla="*/ 28 h 71"/>
                    <a:gd name="T38" fmla="*/ 43 w 72"/>
                    <a:gd name="T39" fmla="*/ 1 h 71"/>
                    <a:gd name="T40" fmla="*/ 41 w 72"/>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1">
                      <a:moveTo>
                        <a:pt x="41" y="0"/>
                      </a:moveTo>
                      <a:cubicBezTo>
                        <a:pt x="30" y="0"/>
                        <a:pt x="30" y="0"/>
                        <a:pt x="30" y="0"/>
                      </a:cubicBezTo>
                      <a:cubicBezTo>
                        <a:pt x="30" y="0"/>
                        <a:pt x="29" y="0"/>
                        <a:pt x="29" y="1"/>
                      </a:cubicBezTo>
                      <a:cubicBezTo>
                        <a:pt x="29" y="28"/>
                        <a:pt x="29" y="28"/>
                        <a:pt x="29" y="28"/>
                      </a:cubicBezTo>
                      <a:cubicBezTo>
                        <a:pt x="2" y="28"/>
                        <a:pt x="2" y="28"/>
                        <a:pt x="2" y="28"/>
                      </a:cubicBezTo>
                      <a:cubicBezTo>
                        <a:pt x="1" y="28"/>
                        <a:pt x="0" y="29"/>
                        <a:pt x="0" y="30"/>
                      </a:cubicBezTo>
                      <a:cubicBezTo>
                        <a:pt x="0" y="41"/>
                        <a:pt x="0" y="41"/>
                        <a:pt x="0" y="41"/>
                      </a:cubicBezTo>
                      <a:cubicBezTo>
                        <a:pt x="0" y="42"/>
                        <a:pt x="1" y="43"/>
                        <a:pt x="2" y="43"/>
                      </a:cubicBezTo>
                      <a:cubicBezTo>
                        <a:pt x="29" y="43"/>
                        <a:pt x="29" y="43"/>
                        <a:pt x="29" y="43"/>
                      </a:cubicBezTo>
                      <a:cubicBezTo>
                        <a:pt x="29" y="69"/>
                        <a:pt x="29" y="69"/>
                        <a:pt x="29" y="69"/>
                      </a:cubicBezTo>
                      <a:cubicBezTo>
                        <a:pt x="29" y="70"/>
                        <a:pt x="30" y="71"/>
                        <a:pt x="30" y="71"/>
                      </a:cubicBezTo>
                      <a:cubicBezTo>
                        <a:pt x="41" y="71"/>
                        <a:pt x="41" y="71"/>
                        <a:pt x="41" y="71"/>
                      </a:cubicBezTo>
                      <a:cubicBezTo>
                        <a:pt x="42" y="71"/>
                        <a:pt x="43" y="70"/>
                        <a:pt x="43" y="69"/>
                      </a:cubicBezTo>
                      <a:cubicBezTo>
                        <a:pt x="43" y="43"/>
                        <a:pt x="43" y="43"/>
                        <a:pt x="43" y="43"/>
                      </a:cubicBezTo>
                      <a:cubicBezTo>
                        <a:pt x="70" y="43"/>
                        <a:pt x="70" y="43"/>
                        <a:pt x="70" y="43"/>
                      </a:cubicBezTo>
                      <a:cubicBezTo>
                        <a:pt x="71" y="43"/>
                        <a:pt x="72" y="42"/>
                        <a:pt x="72" y="41"/>
                      </a:cubicBezTo>
                      <a:cubicBezTo>
                        <a:pt x="72" y="30"/>
                        <a:pt x="72" y="30"/>
                        <a:pt x="72" y="30"/>
                      </a:cubicBezTo>
                      <a:cubicBezTo>
                        <a:pt x="72" y="29"/>
                        <a:pt x="71" y="28"/>
                        <a:pt x="70" y="28"/>
                      </a:cubicBezTo>
                      <a:cubicBezTo>
                        <a:pt x="43" y="28"/>
                        <a:pt x="43" y="28"/>
                        <a:pt x="43" y="28"/>
                      </a:cubicBezTo>
                      <a:cubicBezTo>
                        <a:pt x="43" y="1"/>
                        <a:pt x="43" y="1"/>
                        <a:pt x="43" y="1"/>
                      </a:cubicBezTo>
                      <a:cubicBezTo>
                        <a:pt x="43" y="0"/>
                        <a:pt x="42" y="0"/>
                        <a:pt x="41" y="0"/>
                      </a:cubicBezTo>
                    </a:path>
                  </a:pathLst>
                </a:custGeom>
                <a:solidFill>
                  <a:srgbClr val="498B9C"/>
                </a:solidFill>
                <a:ln>
                  <a:noFill/>
                </a:ln>
              </p:spPr>
              <p:txBody>
                <a:bodyPr vert="horz" wrap="square" lIns="91440" tIns="45720" rIns="91440" bIns="45720" numCol="1" anchor="t" anchorCtr="0" compatLnSpc="1"/>
                <a:lstStyle/>
                <a:p>
                  <a:pPr defTabSz="911225"/>
                  <a:endParaRPr lang="zh-CN" altLang="en-US" sz="1600">
                    <a:solidFill>
                      <a:prstClr val="black"/>
                    </a:solidFill>
                    <a:cs typeface="+mn-ea"/>
                    <a:sym typeface="+mn-lt"/>
                  </a:endParaRPr>
                </a:p>
              </p:txBody>
            </p:sp>
          </p:grpSp>
        </p:grpSp>
        <p:sp>
          <p:nvSpPr>
            <p:cNvPr id="115" name="Rectangle 29"/>
            <p:cNvSpPr/>
            <p:nvPr/>
          </p:nvSpPr>
          <p:spPr>
            <a:xfrm>
              <a:off x="1618644" y="2249353"/>
              <a:ext cx="2009488" cy="891591"/>
            </a:xfrm>
            <a:prstGeom prst="rect">
              <a:avLst/>
            </a:prstGeom>
          </p:spPr>
          <p:txBody>
            <a:bodyPr wrap="square">
              <a:spAutoFit/>
            </a:bodyPr>
            <a:lstStyle/>
            <a:p>
              <a:pPr algn="ctr" defTabSz="457200">
                <a:lnSpc>
                  <a:spcPct val="150000"/>
                </a:lnSpc>
                <a:defRPr/>
              </a:pPr>
              <a:r>
                <a:rPr lang="zh-CN" altLang="en-US" sz="1200" kern="0" dirty="0">
                  <a:latin typeface="字体视界-NWE粗楷体" panose="02000500000000000000" pitchFamily="2" charset="-122"/>
                  <a:ea typeface="字体视界-NWE粗楷体" panose="02000500000000000000" pitchFamily="2" charset="-122"/>
                  <a:cs typeface="+mn-ea"/>
                  <a:sym typeface="+mn-lt"/>
                </a:rPr>
                <a:t>打造“</a:t>
              </a:r>
              <a:r>
                <a:rPr lang="en-US" altLang="zh-CN" sz="1200" kern="0" dirty="0">
                  <a:latin typeface="字体视界-NWE粗楷体" panose="02000500000000000000" pitchFamily="2" charset="-122"/>
                  <a:ea typeface="字体视界-NWE粗楷体" panose="02000500000000000000" pitchFamily="2" charset="-122"/>
                  <a:cs typeface="+mn-ea"/>
                  <a:sym typeface="+mn-lt"/>
                </a:rPr>
                <a:t>1+3”</a:t>
              </a:r>
              <a:r>
                <a:rPr lang="zh-CN" altLang="en-US" sz="1200" kern="0" dirty="0">
                  <a:latin typeface="字体视界-NWE粗楷体" panose="02000500000000000000" pitchFamily="2" charset="-122"/>
                  <a:ea typeface="字体视界-NWE粗楷体" panose="02000500000000000000" pitchFamily="2" charset="-122"/>
                  <a:cs typeface="+mn-ea"/>
                  <a:sym typeface="+mn-lt"/>
                </a:rPr>
                <a:t>投递转型领创站点</a:t>
              </a:r>
              <a:r>
                <a:rPr lang="en-US" altLang="zh-CN" sz="1200" kern="0" dirty="0">
                  <a:latin typeface="字体视界-NWE粗楷体" panose="02000500000000000000" pitchFamily="2" charset="-122"/>
                  <a:ea typeface="字体视界-NWE粗楷体" panose="02000500000000000000" pitchFamily="2" charset="-122"/>
                  <a:cs typeface="+mn-ea"/>
                  <a:sym typeface="+mn-lt"/>
                </a:rPr>
                <a:t>25</a:t>
              </a:r>
              <a:r>
                <a:rPr lang="zh-CN" altLang="en-US" sz="1200" kern="0" dirty="0">
                  <a:latin typeface="字体视界-NWE粗楷体" panose="02000500000000000000" pitchFamily="2" charset="-122"/>
                  <a:ea typeface="字体视界-NWE粗楷体" panose="02000500000000000000" pitchFamily="2" charset="-122"/>
                  <a:cs typeface="+mn-ea"/>
                  <a:sym typeface="+mn-lt"/>
                </a:rPr>
                <a:t>个，年度评选</a:t>
              </a:r>
              <a:r>
                <a:rPr lang="en-US" altLang="zh-CN" sz="1200" kern="0" dirty="0">
                  <a:latin typeface="字体视界-NWE粗楷体" panose="02000500000000000000" pitchFamily="2" charset="-122"/>
                  <a:ea typeface="字体视界-NWE粗楷体" panose="02000500000000000000" pitchFamily="2" charset="-122"/>
                  <a:cs typeface="+mn-ea"/>
                  <a:sym typeface="+mn-lt"/>
                </a:rPr>
                <a:t>10</a:t>
              </a:r>
              <a:r>
                <a:rPr lang="zh-CN" altLang="en-US" sz="1200" kern="0" dirty="0">
                  <a:latin typeface="字体视界-NWE粗楷体" panose="02000500000000000000" pitchFamily="2" charset="-122"/>
                  <a:ea typeface="字体视界-NWE粗楷体" panose="02000500000000000000" pitchFamily="2" charset="-122"/>
                  <a:cs typeface="+mn-ea"/>
                  <a:sym typeface="+mn-lt"/>
                </a:rPr>
                <a:t>条投递转型“领创”标兵。</a:t>
              </a:r>
            </a:p>
          </p:txBody>
        </p:sp>
        <p:sp>
          <p:nvSpPr>
            <p:cNvPr id="116" name="Rectangle 30"/>
            <p:cNvSpPr/>
            <p:nvPr/>
          </p:nvSpPr>
          <p:spPr>
            <a:xfrm>
              <a:off x="1618644" y="1909028"/>
              <a:ext cx="1092141" cy="373115"/>
            </a:xfrm>
            <a:prstGeom prst="rect">
              <a:avLst/>
            </a:prstGeom>
          </p:spPr>
          <p:txBody>
            <a:bodyPr wrap="square">
              <a:spAutoFit/>
            </a:bodyPr>
            <a:lstStyle/>
            <a:p>
              <a:pPr algn="ctr" defTabSz="457200">
                <a:lnSpc>
                  <a:spcPct val="125000"/>
                </a:lnSpc>
                <a:defRPr/>
              </a:pPr>
              <a:r>
                <a:rPr lang="zh-CN" altLang="en-US" sz="1600" kern="0" dirty="0">
                  <a:latin typeface="字体视界-NWE粗楷体" panose="02000500000000000000" pitchFamily="2" charset="-122"/>
                  <a:ea typeface="字体视界-NWE粗楷体" panose="02000500000000000000" pitchFamily="2" charset="-122"/>
                  <a:cs typeface="+mn-ea"/>
                  <a:sym typeface="+mn-lt"/>
                </a:rPr>
                <a:t>站点引领</a:t>
              </a:r>
            </a:p>
          </p:txBody>
        </p:sp>
        <p:sp>
          <p:nvSpPr>
            <p:cNvPr id="117" name="Rectangle 29"/>
            <p:cNvSpPr/>
            <p:nvPr/>
          </p:nvSpPr>
          <p:spPr>
            <a:xfrm>
              <a:off x="8472436" y="2251778"/>
              <a:ext cx="2009488" cy="614592"/>
            </a:xfrm>
            <a:prstGeom prst="rect">
              <a:avLst/>
            </a:prstGeom>
          </p:spPr>
          <p:txBody>
            <a:bodyPr wrap="square">
              <a:spAutoFit/>
            </a:bodyPr>
            <a:lstStyle/>
            <a:p>
              <a:pPr algn="ctr" defTabSz="457200">
                <a:lnSpc>
                  <a:spcPct val="150000"/>
                </a:lnSpc>
                <a:defRPr/>
              </a:pPr>
              <a:r>
                <a:rPr lang="zh-CN" altLang="en-US" sz="1200" kern="0" dirty="0">
                  <a:latin typeface="字体视界-NWE粗楷体" panose="02000500000000000000" pitchFamily="2" charset="-122"/>
                  <a:ea typeface="字体视界-NWE粗楷体" panose="02000500000000000000" pitchFamily="2" charset="-122"/>
                  <a:cs typeface="+mn-ea"/>
                  <a:sym typeface="+mn-lt"/>
                </a:rPr>
                <a:t>开展了形式多样的培训和竞赛活动</a:t>
              </a:r>
            </a:p>
          </p:txBody>
        </p:sp>
        <p:sp>
          <p:nvSpPr>
            <p:cNvPr id="118" name="Rectangle 30"/>
            <p:cNvSpPr/>
            <p:nvPr/>
          </p:nvSpPr>
          <p:spPr>
            <a:xfrm>
              <a:off x="8472436" y="1911453"/>
              <a:ext cx="1092141" cy="373115"/>
            </a:xfrm>
            <a:prstGeom prst="rect">
              <a:avLst/>
            </a:prstGeom>
          </p:spPr>
          <p:txBody>
            <a:bodyPr wrap="square">
              <a:spAutoFit/>
            </a:bodyPr>
            <a:lstStyle/>
            <a:p>
              <a:pPr algn="ctr" defTabSz="457200">
                <a:lnSpc>
                  <a:spcPct val="125000"/>
                </a:lnSpc>
                <a:defRPr/>
              </a:pPr>
              <a:r>
                <a:rPr lang="zh-CN" altLang="en-US" sz="1600" kern="0" dirty="0">
                  <a:latin typeface="字体视界-NWE粗楷体" panose="02000500000000000000" pitchFamily="2" charset="-122"/>
                  <a:ea typeface="字体视界-NWE粗楷体" panose="02000500000000000000" pitchFamily="2" charset="-122"/>
                  <a:cs typeface="+mn-ea"/>
                  <a:sym typeface="+mn-lt"/>
                </a:rPr>
                <a:t>技能引领</a:t>
              </a:r>
            </a:p>
          </p:txBody>
        </p:sp>
        <p:sp>
          <p:nvSpPr>
            <p:cNvPr id="119" name="Rectangle 29"/>
            <p:cNvSpPr/>
            <p:nvPr/>
          </p:nvSpPr>
          <p:spPr>
            <a:xfrm>
              <a:off x="1618644" y="4265397"/>
              <a:ext cx="2009488" cy="891591"/>
            </a:xfrm>
            <a:prstGeom prst="rect">
              <a:avLst/>
            </a:prstGeom>
          </p:spPr>
          <p:txBody>
            <a:bodyPr wrap="square">
              <a:spAutoFit/>
            </a:bodyPr>
            <a:lstStyle/>
            <a:p>
              <a:pPr algn="ctr" defTabSz="457200">
                <a:lnSpc>
                  <a:spcPct val="150000"/>
                </a:lnSpc>
                <a:defRPr/>
              </a:pPr>
              <a:r>
                <a:rPr lang="zh-CN" altLang="en-US" sz="1200" kern="0" dirty="0">
                  <a:latin typeface="字体视界-NWE粗楷体" panose="02000500000000000000" pitchFamily="2" charset="-122"/>
                  <a:ea typeface="字体视界-NWE粗楷体" panose="02000500000000000000" pitchFamily="2" charset="-122"/>
                  <a:cs typeface="+mn-ea"/>
                  <a:sym typeface="+mn-lt"/>
                </a:rPr>
                <a:t>营造出学习劳模、关爱劳模、崇尚劳模、争当劳模的良好氛围。</a:t>
              </a:r>
            </a:p>
          </p:txBody>
        </p:sp>
        <p:sp>
          <p:nvSpPr>
            <p:cNvPr id="120" name="Rectangle 30"/>
            <p:cNvSpPr/>
            <p:nvPr/>
          </p:nvSpPr>
          <p:spPr>
            <a:xfrm>
              <a:off x="1618644" y="3925072"/>
              <a:ext cx="1092141" cy="373115"/>
            </a:xfrm>
            <a:prstGeom prst="rect">
              <a:avLst/>
            </a:prstGeom>
          </p:spPr>
          <p:txBody>
            <a:bodyPr wrap="square">
              <a:spAutoFit/>
            </a:bodyPr>
            <a:lstStyle/>
            <a:p>
              <a:pPr algn="ctr" defTabSz="457200">
                <a:lnSpc>
                  <a:spcPct val="125000"/>
                </a:lnSpc>
                <a:defRPr/>
              </a:pPr>
              <a:r>
                <a:rPr lang="zh-CN" altLang="en-US" sz="1600" kern="0" dirty="0">
                  <a:latin typeface="字体视界-NWE粗楷体" panose="02000500000000000000" pitchFamily="2" charset="-122"/>
                  <a:ea typeface="字体视界-NWE粗楷体" panose="02000500000000000000" pitchFamily="2" charset="-122"/>
                  <a:cs typeface="+mn-ea"/>
                  <a:sym typeface="+mn-lt"/>
                </a:rPr>
                <a:t>劳模引领</a:t>
              </a:r>
            </a:p>
          </p:txBody>
        </p:sp>
        <p:sp>
          <p:nvSpPr>
            <p:cNvPr id="121" name="Rectangle 29"/>
            <p:cNvSpPr/>
            <p:nvPr/>
          </p:nvSpPr>
          <p:spPr>
            <a:xfrm>
              <a:off x="8472436" y="4267822"/>
              <a:ext cx="2009488" cy="1168590"/>
            </a:xfrm>
            <a:prstGeom prst="rect">
              <a:avLst/>
            </a:prstGeom>
          </p:spPr>
          <p:txBody>
            <a:bodyPr wrap="square">
              <a:spAutoFit/>
            </a:bodyPr>
            <a:lstStyle/>
            <a:p>
              <a:pPr algn="ctr" defTabSz="457200">
                <a:lnSpc>
                  <a:spcPct val="150000"/>
                </a:lnSpc>
                <a:defRPr/>
              </a:pPr>
              <a:r>
                <a:rPr lang="zh-CN" altLang="en-US" sz="1200" kern="0" dirty="0">
                  <a:latin typeface="字体视界-NWE粗楷体" panose="02000500000000000000" pitchFamily="2" charset="-122"/>
                  <a:ea typeface="字体视界-NWE粗楷体" panose="02000500000000000000" pitchFamily="2" charset="-122"/>
                  <a:cs typeface="+mn-ea"/>
                  <a:sym typeface="+mn-lt"/>
                </a:rPr>
                <a:t>开展“三亮三比三创”活动，树立党员先进性支部；以模范投递员名字命名投递段道，增强个人荣誉感。</a:t>
              </a:r>
            </a:p>
          </p:txBody>
        </p:sp>
        <p:sp>
          <p:nvSpPr>
            <p:cNvPr id="122" name="Rectangle 30"/>
            <p:cNvSpPr/>
            <p:nvPr/>
          </p:nvSpPr>
          <p:spPr>
            <a:xfrm>
              <a:off x="8472436" y="3927497"/>
              <a:ext cx="1092141" cy="373115"/>
            </a:xfrm>
            <a:prstGeom prst="rect">
              <a:avLst/>
            </a:prstGeom>
          </p:spPr>
          <p:txBody>
            <a:bodyPr wrap="square">
              <a:spAutoFit/>
            </a:bodyPr>
            <a:lstStyle/>
            <a:p>
              <a:pPr algn="ctr" defTabSz="457200">
                <a:lnSpc>
                  <a:spcPct val="125000"/>
                </a:lnSpc>
                <a:defRPr/>
              </a:pPr>
              <a:r>
                <a:rPr lang="zh-CN" altLang="en-US" sz="1600" kern="0" dirty="0">
                  <a:latin typeface="字体视界-NWE粗楷体" panose="02000500000000000000" pitchFamily="2" charset="-122"/>
                  <a:ea typeface="字体视界-NWE粗楷体" panose="02000500000000000000" pitchFamily="2" charset="-122"/>
                  <a:cs typeface="+mn-ea"/>
                  <a:sym typeface="+mn-lt"/>
                </a:rPr>
                <a:t>文化引领</a:t>
              </a:r>
            </a:p>
          </p:txBody>
        </p:sp>
      </p:grpSp>
      <p:grpSp>
        <p:nvGrpSpPr>
          <p:cNvPr id="46" name="组合 45"/>
          <p:cNvGrpSpPr/>
          <p:nvPr/>
        </p:nvGrpSpPr>
        <p:grpSpPr>
          <a:xfrm>
            <a:off x="2" y="-15241"/>
            <a:ext cx="12709234" cy="6914184"/>
            <a:chOff x="2" y="-15241"/>
            <a:chExt cx="12709234" cy="6914184"/>
          </a:xfrm>
        </p:grpSpPr>
        <p:sp>
          <p:nvSpPr>
            <p:cNvPr id="47" name="文本框 46"/>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48" name="矩形 47"/>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文本框 48"/>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51" name="矩形 50"/>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17184" y="1792970"/>
            <a:ext cx="10755414" cy="4616700"/>
            <a:chOff x="717184" y="1792970"/>
            <a:chExt cx="10755414" cy="4616700"/>
          </a:xfrm>
        </p:grpSpPr>
        <p:sp>
          <p:nvSpPr>
            <p:cNvPr id="8" name="任意多边形 7"/>
            <p:cNvSpPr/>
            <p:nvPr/>
          </p:nvSpPr>
          <p:spPr>
            <a:xfrm>
              <a:off x="2918627" y="2186648"/>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sp>
          <p:nvSpPr>
            <p:cNvPr id="10" name="任意多边形 9"/>
            <p:cNvSpPr/>
            <p:nvPr/>
          </p:nvSpPr>
          <p:spPr>
            <a:xfrm>
              <a:off x="2964345" y="3432517"/>
              <a:ext cx="1040131" cy="171451"/>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sp>
          <p:nvSpPr>
            <p:cNvPr id="12" name="任意多边形 11"/>
            <p:cNvSpPr/>
            <p:nvPr/>
          </p:nvSpPr>
          <p:spPr>
            <a:xfrm>
              <a:off x="3032927" y="5112728"/>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sp>
          <p:nvSpPr>
            <p:cNvPr id="14" name="任意多边形 13"/>
            <p:cNvSpPr/>
            <p:nvPr/>
          </p:nvSpPr>
          <p:spPr>
            <a:xfrm>
              <a:off x="6873407" y="6210008"/>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sp>
          <p:nvSpPr>
            <p:cNvPr id="15" name="任意多边形 14"/>
            <p:cNvSpPr/>
            <p:nvPr/>
          </p:nvSpPr>
          <p:spPr>
            <a:xfrm>
              <a:off x="7947827" y="4918419"/>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sp>
          <p:nvSpPr>
            <p:cNvPr id="16" name="任意多边形 15"/>
            <p:cNvSpPr/>
            <p:nvPr/>
          </p:nvSpPr>
          <p:spPr>
            <a:xfrm>
              <a:off x="7856387" y="2975319"/>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chemeClr val="bg1">
                  <a:lumMod val="75000"/>
                </a:schemeClr>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a:cs typeface="+mn-ea"/>
                <a:sym typeface="+mn-lt"/>
              </a:endParaRPr>
            </a:p>
          </p:txBody>
        </p:sp>
        <p:grpSp>
          <p:nvGrpSpPr>
            <p:cNvPr id="2" name="组合 16"/>
            <p:cNvGrpSpPr/>
            <p:nvPr/>
          </p:nvGrpSpPr>
          <p:grpSpPr>
            <a:xfrm>
              <a:off x="6016285" y="5590519"/>
              <a:ext cx="1060451" cy="819151"/>
              <a:chOff x="6016285" y="5216439"/>
              <a:chExt cx="1060450" cy="819150"/>
            </a:xfrm>
          </p:grpSpPr>
          <p:sp>
            <p:nvSpPr>
              <p:cNvPr id="18" name="Freeform 6"/>
              <p:cNvSpPr/>
              <p:nvPr/>
            </p:nvSpPr>
            <p:spPr bwMode="auto">
              <a:xfrm rot="20700000">
                <a:off x="6016285" y="5216439"/>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9" name="矩形 18"/>
              <p:cNvSpPr/>
              <p:nvPr/>
            </p:nvSpPr>
            <p:spPr>
              <a:xfrm>
                <a:off x="6051460" y="5430693"/>
                <a:ext cx="890515" cy="461664"/>
              </a:xfrm>
              <a:prstGeom prst="rect">
                <a:avLst/>
              </a:prstGeom>
              <a:effectLst/>
            </p:spPr>
            <p:txBody>
              <a:bodyPr wrap="square">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3" name="组合 19"/>
            <p:cNvGrpSpPr/>
            <p:nvPr/>
          </p:nvGrpSpPr>
          <p:grpSpPr>
            <a:xfrm>
              <a:off x="6942423" y="4864296"/>
              <a:ext cx="1084263" cy="1011237"/>
              <a:chOff x="6942422" y="4490220"/>
              <a:chExt cx="1084263" cy="1011237"/>
            </a:xfrm>
          </p:grpSpPr>
          <p:sp>
            <p:nvSpPr>
              <p:cNvPr id="21" name="Freeform 7"/>
              <p:cNvSpPr/>
              <p:nvPr/>
            </p:nvSpPr>
            <p:spPr bwMode="auto">
              <a:xfrm rot="20700000">
                <a:off x="6942422" y="4490220"/>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2" name="矩形 21"/>
              <p:cNvSpPr/>
              <p:nvPr/>
            </p:nvSpPr>
            <p:spPr>
              <a:xfrm>
                <a:off x="7011013" y="4773007"/>
                <a:ext cx="890516" cy="461665"/>
              </a:xfrm>
              <a:prstGeom prst="rect">
                <a:avLst/>
              </a:prstGeom>
              <a:effectLst/>
            </p:spPr>
            <p:txBody>
              <a:bodyPr wrap="square">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4" name="组合 22"/>
            <p:cNvGrpSpPr/>
            <p:nvPr/>
          </p:nvGrpSpPr>
          <p:grpSpPr>
            <a:xfrm>
              <a:off x="7142211" y="2865129"/>
              <a:ext cx="1373188" cy="2009775"/>
              <a:chOff x="7142211" y="2491052"/>
              <a:chExt cx="1373188" cy="2009775"/>
            </a:xfrm>
          </p:grpSpPr>
          <p:sp>
            <p:nvSpPr>
              <p:cNvPr id="24" name="Freeform 5"/>
              <p:cNvSpPr/>
              <p:nvPr/>
            </p:nvSpPr>
            <p:spPr bwMode="auto">
              <a:xfrm rot="20700000">
                <a:off x="7142211" y="2491052"/>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5" name="矩形 24"/>
              <p:cNvSpPr/>
              <p:nvPr/>
            </p:nvSpPr>
            <p:spPr>
              <a:xfrm>
                <a:off x="7456271" y="3320767"/>
                <a:ext cx="890516" cy="461665"/>
              </a:xfrm>
              <a:prstGeom prst="rect">
                <a:avLst/>
              </a:prstGeom>
              <a:effectLst/>
            </p:spPr>
            <p:txBody>
              <a:bodyPr wrap="square">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5" name="组合 25"/>
            <p:cNvGrpSpPr/>
            <p:nvPr/>
          </p:nvGrpSpPr>
          <p:grpSpPr>
            <a:xfrm>
              <a:off x="4706508" y="2099447"/>
              <a:ext cx="1057275" cy="822326"/>
              <a:chOff x="4706507" y="1725370"/>
              <a:chExt cx="1057275" cy="822325"/>
            </a:xfrm>
          </p:grpSpPr>
          <p:sp>
            <p:nvSpPr>
              <p:cNvPr id="27" name="Freeform 9"/>
              <p:cNvSpPr/>
              <p:nvPr/>
            </p:nvSpPr>
            <p:spPr bwMode="auto">
              <a:xfrm rot="20700000">
                <a:off x="4706507" y="1725370"/>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8" name="矩形 27"/>
              <p:cNvSpPr/>
              <p:nvPr/>
            </p:nvSpPr>
            <p:spPr>
              <a:xfrm>
                <a:off x="4844592" y="1878759"/>
                <a:ext cx="890516" cy="461664"/>
              </a:xfrm>
              <a:prstGeom prst="rect">
                <a:avLst/>
              </a:prstGeom>
              <a:effectLst/>
            </p:spPr>
            <p:txBody>
              <a:bodyPr wrap="square">
                <a:spAutoFit/>
              </a:bodyPr>
              <a:lstStyle/>
              <a:p>
                <a:pPr algn="ctr"/>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nvGrpSpPr>
            <p:cNvPr id="6" name="组合 28"/>
            <p:cNvGrpSpPr/>
            <p:nvPr/>
          </p:nvGrpSpPr>
          <p:grpSpPr>
            <a:xfrm>
              <a:off x="3776509" y="2645485"/>
              <a:ext cx="1087439" cy="1016000"/>
              <a:chOff x="3776508" y="2271410"/>
              <a:chExt cx="1087438" cy="1016000"/>
            </a:xfrm>
          </p:grpSpPr>
          <p:sp>
            <p:nvSpPr>
              <p:cNvPr id="30" name="Freeform 10"/>
              <p:cNvSpPr/>
              <p:nvPr/>
            </p:nvSpPr>
            <p:spPr bwMode="auto">
              <a:xfrm rot="20700000">
                <a:off x="3776508" y="2271410"/>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 name="矩形 30"/>
              <p:cNvSpPr/>
              <p:nvPr/>
            </p:nvSpPr>
            <p:spPr>
              <a:xfrm>
                <a:off x="3893245" y="2579029"/>
                <a:ext cx="890515" cy="461665"/>
              </a:xfrm>
              <a:prstGeom prst="rect">
                <a:avLst/>
              </a:prstGeom>
              <a:effectLst/>
            </p:spPr>
            <p:txBody>
              <a:bodyPr wrap="square">
                <a:spAutoFit/>
              </a:bodyPr>
              <a:lstStyle/>
              <a:p>
                <a:pPr algn="ctr"/>
                <a:r>
                  <a:rPr lang="en-US" altLang="zh-CN" sz="2400" dirty="0">
                    <a:solidFill>
                      <a:schemeClr val="bg1"/>
                    </a:solidFill>
                    <a:cs typeface="+mn-ea"/>
                    <a:sym typeface="+mn-lt"/>
                  </a:rPr>
                  <a:t>05</a:t>
                </a:r>
                <a:endParaRPr lang="zh-CN" altLang="en-US" sz="2400" dirty="0">
                  <a:solidFill>
                    <a:schemeClr val="bg1"/>
                  </a:solidFill>
                  <a:cs typeface="+mn-ea"/>
                  <a:sym typeface="+mn-lt"/>
                </a:endParaRPr>
              </a:p>
            </p:txBody>
          </p:sp>
        </p:grpSp>
        <p:grpSp>
          <p:nvGrpSpPr>
            <p:cNvPr id="17" name="组合 31"/>
            <p:cNvGrpSpPr/>
            <p:nvPr/>
          </p:nvGrpSpPr>
          <p:grpSpPr>
            <a:xfrm>
              <a:off x="3404739" y="3682348"/>
              <a:ext cx="1387475" cy="2016125"/>
              <a:chOff x="3404738" y="3308273"/>
              <a:chExt cx="1387475" cy="2016125"/>
            </a:xfrm>
          </p:grpSpPr>
          <p:sp>
            <p:nvSpPr>
              <p:cNvPr id="33" name="Freeform 11"/>
              <p:cNvSpPr/>
              <p:nvPr/>
            </p:nvSpPr>
            <p:spPr bwMode="auto">
              <a:xfrm rot="20700000">
                <a:off x="3404738" y="3308273"/>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4" name="矩形 33"/>
              <p:cNvSpPr/>
              <p:nvPr/>
            </p:nvSpPr>
            <p:spPr>
              <a:xfrm>
                <a:off x="3604706" y="4140342"/>
                <a:ext cx="890516" cy="461665"/>
              </a:xfrm>
              <a:prstGeom prst="rect">
                <a:avLst/>
              </a:prstGeom>
              <a:effectLst/>
            </p:spPr>
            <p:txBody>
              <a:bodyPr wrap="square">
                <a:spAutoFit/>
              </a:bodyPr>
              <a:lstStyle/>
              <a:p>
                <a:pPr algn="ctr"/>
                <a:r>
                  <a:rPr lang="en-US" altLang="zh-CN" sz="2400" dirty="0">
                    <a:solidFill>
                      <a:schemeClr val="bg1"/>
                    </a:solidFill>
                    <a:cs typeface="+mn-ea"/>
                    <a:sym typeface="+mn-lt"/>
                  </a:rPr>
                  <a:t>06</a:t>
                </a:r>
                <a:endParaRPr lang="zh-CN" altLang="en-US" sz="2400" dirty="0">
                  <a:solidFill>
                    <a:schemeClr val="bg1"/>
                  </a:solidFill>
                  <a:cs typeface="+mn-ea"/>
                  <a:sym typeface="+mn-lt"/>
                </a:endParaRPr>
              </a:p>
            </p:txBody>
          </p:sp>
        </p:grpSp>
        <p:sp>
          <p:nvSpPr>
            <p:cNvPr id="35" name="矩形 47"/>
            <p:cNvSpPr>
              <a:spLocks noChangeArrowheads="1"/>
            </p:cNvSpPr>
            <p:nvPr/>
          </p:nvSpPr>
          <p:spPr bwMode="auto">
            <a:xfrm>
              <a:off x="722351" y="1792970"/>
              <a:ext cx="21122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总资产周转率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1.97%</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、提升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0.04%</a:t>
              </a:r>
              <a:endParaRPr lang="zh-CN" altLang="en-US" sz="1400" dirty="0">
                <a:solidFill>
                  <a:srgbClr val="354A5E"/>
                </a:solidFill>
                <a:latin typeface="字体视界-NWE粗楷体" panose="02000500000000000000" pitchFamily="2" charset="-122"/>
                <a:ea typeface="字体视界-NWE粗楷体" panose="02000500000000000000" pitchFamily="2" charset="-122"/>
              </a:endParaRPr>
            </a:p>
          </p:txBody>
        </p:sp>
        <p:sp>
          <p:nvSpPr>
            <p:cNvPr id="36" name="矩形 47"/>
            <p:cNvSpPr>
              <a:spLocks noChangeArrowheads="1"/>
            </p:cNvSpPr>
            <p:nvPr/>
          </p:nvSpPr>
          <p:spPr bwMode="auto">
            <a:xfrm>
              <a:off x="717184" y="3157911"/>
              <a:ext cx="21122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en-US" sz="1400" kern="100" dirty="0">
                  <a:solidFill>
                    <a:srgbClr val="000000"/>
                  </a:solidFill>
                  <a:latin typeface="字体视界-NWE粗楷体" panose="02000500000000000000" pitchFamily="2" charset="-122"/>
                  <a:ea typeface="字体视界-NWE粗楷体" panose="02000500000000000000" pitchFamily="2" charset="-122"/>
                </a:rPr>
                <a:t>某某</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收益率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344.69</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元</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万元、提升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37.64</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元</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万元</a:t>
              </a:r>
              <a:r>
                <a:rPr lang="zh-CN" altLang="en-US" sz="1400" kern="100" dirty="0">
                  <a:solidFill>
                    <a:srgbClr val="000000"/>
                  </a:solidFill>
                  <a:latin typeface="字体视界-NWE粗楷体" panose="02000500000000000000" pitchFamily="2" charset="-122"/>
                  <a:ea typeface="字体视界-NWE粗楷体" panose="02000500000000000000" pitchFamily="2" charset="-122"/>
                </a:rPr>
                <a:t>。</a:t>
              </a:r>
            </a:p>
          </p:txBody>
        </p:sp>
        <p:sp>
          <p:nvSpPr>
            <p:cNvPr id="37" name="矩形 47"/>
            <p:cNvSpPr>
              <a:spLocks noChangeArrowheads="1"/>
            </p:cNvSpPr>
            <p:nvPr/>
          </p:nvSpPr>
          <p:spPr bwMode="auto">
            <a:xfrm>
              <a:off x="723659" y="4622879"/>
              <a:ext cx="211223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劳动生产率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22.21</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万元</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人、提升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4.98</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万元</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人</a:t>
              </a:r>
              <a:endParaRPr lang="zh-CN" altLang="en-US" sz="1400" kern="100" dirty="0">
                <a:solidFill>
                  <a:srgbClr val="000000"/>
                </a:solidFill>
                <a:latin typeface="字体视界-NWE粗楷体" panose="02000500000000000000" pitchFamily="2" charset="-122"/>
                <a:ea typeface="字体视界-NWE粗楷体" panose="02000500000000000000" pitchFamily="2" charset="-122"/>
              </a:endParaRPr>
            </a:p>
            <a:p>
              <a:pPr>
                <a:buNone/>
              </a:pPr>
              <a:endParaRPr lang="en-US" altLang="zh-CN" sz="700" dirty="0">
                <a:solidFill>
                  <a:schemeClr val="bg1">
                    <a:lumMod val="50000"/>
                  </a:schemeClr>
                </a:solidFill>
                <a:latin typeface="+mn-lt"/>
                <a:ea typeface="+mn-ea"/>
                <a:cs typeface="+mn-ea"/>
                <a:sym typeface="+mn-lt"/>
              </a:endParaRPr>
            </a:p>
          </p:txBody>
        </p:sp>
        <p:sp>
          <p:nvSpPr>
            <p:cNvPr id="40" name="矩形 47"/>
            <p:cNvSpPr>
              <a:spLocks noChangeArrowheads="1"/>
            </p:cNvSpPr>
            <p:nvPr/>
          </p:nvSpPr>
          <p:spPr bwMode="auto">
            <a:xfrm>
              <a:off x="9360363" y="2468894"/>
              <a:ext cx="211223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企业成本费用率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98.35%</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、下降</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2.27%</a:t>
              </a:r>
              <a:endParaRPr lang="zh-CN" altLang="en-US" sz="1400" kern="100" dirty="0">
                <a:solidFill>
                  <a:srgbClr val="000000"/>
                </a:solidFill>
                <a:latin typeface="字体视界-NWE粗楷体" panose="02000500000000000000" pitchFamily="2" charset="-122"/>
                <a:ea typeface="字体视界-NWE粗楷体" panose="02000500000000000000" pitchFamily="2" charset="-122"/>
              </a:endParaRPr>
            </a:p>
            <a:p>
              <a:pPr>
                <a:buNone/>
              </a:pPr>
              <a:endParaRPr lang="en-US" altLang="zh-CN" sz="700" dirty="0">
                <a:solidFill>
                  <a:schemeClr val="bg1">
                    <a:lumMod val="50000"/>
                  </a:schemeClr>
                </a:solidFill>
                <a:latin typeface="+mn-lt"/>
                <a:ea typeface="+mn-ea"/>
                <a:cs typeface="+mn-ea"/>
                <a:sym typeface="+mn-lt"/>
              </a:endParaRPr>
            </a:p>
          </p:txBody>
        </p:sp>
        <p:sp>
          <p:nvSpPr>
            <p:cNvPr id="41" name="矩形 40"/>
            <p:cNvSpPr>
              <a:spLocks noChangeArrowheads="1"/>
            </p:cNvSpPr>
            <p:nvPr/>
          </p:nvSpPr>
          <p:spPr bwMode="auto">
            <a:xfrm>
              <a:off x="9360363" y="4391631"/>
              <a:ext cx="21122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资产负债率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44.13%</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、下降</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0.13%</a:t>
              </a:r>
              <a:endParaRPr lang="zh-CN" altLang="en-US" sz="1400" kern="100" dirty="0">
                <a:solidFill>
                  <a:srgbClr val="000000"/>
                </a:solidFill>
                <a:latin typeface="字体视界-NWE粗楷体" panose="02000500000000000000" pitchFamily="2" charset="-122"/>
                <a:ea typeface="字体视界-NWE粗楷体" panose="02000500000000000000" pitchFamily="2" charset="-122"/>
              </a:endParaRPr>
            </a:p>
          </p:txBody>
        </p:sp>
        <p:sp>
          <p:nvSpPr>
            <p:cNvPr id="42" name="矩形 47"/>
            <p:cNvSpPr>
              <a:spLocks noChangeArrowheads="1"/>
            </p:cNvSpPr>
            <p:nvPr/>
          </p:nvSpPr>
          <p:spPr bwMode="auto">
            <a:xfrm>
              <a:off x="9360363" y="5647294"/>
              <a:ext cx="21122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just" defTabSz="913765">
                <a:defRPr/>
              </a:pP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管理成本率</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0.96%</a:t>
              </a:r>
              <a:r>
                <a:rPr lang="zh-CN" altLang="zh-CN" sz="1400" kern="100" dirty="0">
                  <a:solidFill>
                    <a:srgbClr val="000000"/>
                  </a:solidFill>
                  <a:latin typeface="字体视界-NWE粗楷体" panose="02000500000000000000" pitchFamily="2" charset="-122"/>
                  <a:ea typeface="字体视界-NWE粗楷体" panose="02000500000000000000" pitchFamily="2" charset="-122"/>
                </a:rPr>
                <a:t>、下降</a:t>
              </a:r>
              <a:r>
                <a:rPr lang="en-US" altLang="zh-CN" sz="1400" kern="100" dirty="0">
                  <a:solidFill>
                    <a:srgbClr val="000000"/>
                  </a:solidFill>
                  <a:latin typeface="字体视界-NWE粗楷体" panose="02000500000000000000" pitchFamily="2" charset="-122"/>
                  <a:ea typeface="字体视界-NWE粗楷体" panose="02000500000000000000" pitchFamily="2" charset="-122"/>
                </a:rPr>
                <a:t>0.61%</a:t>
              </a:r>
              <a:endParaRPr lang="zh-CN" altLang="en-US" sz="1400" kern="100" dirty="0">
                <a:solidFill>
                  <a:srgbClr val="000000"/>
                </a:solidFill>
                <a:latin typeface="字体视界-NWE粗楷体" panose="02000500000000000000" pitchFamily="2" charset="-122"/>
                <a:ea typeface="字体视界-NWE粗楷体" panose="02000500000000000000" pitchFamily="2" charset="-122"/>
              </a:endParaRPr>
            </a:p>
          </p:txBody>
        </p:sp>
        <p:grpSp>
          <p:nvGrpSpPr>
            <p:cNvPr id="20" name="组合 42"/>
            <p:cNvGrpSpPr/>
            <p:nvPr/>
          </p:nvGrpSpPr>
          <p:grpSpPr>
            <a:xfrm>
              <a:off x="5045997" y="3342170"/>
              <a:ext cx="1792288" cy="1792287"/>
              <a:chOff x="5045997" y="3342168"/>
              <a:chExt cx="1792288" cy="1792287"/>
            </a:xfrm>
          </p:grpSpPr>
          <p:sp>
            <p:nvSpPr>
              <p:cNvPr id="44" name="Oval 8"/>
              <p:cNvSpPr>
                <a:spLocks noChangeArrowheads="1"/>
              </p:cNvSpPr>
              <p:nvPr/>
            </p:nvSpPr>
            <p:spPr bwMode="auto">
              <a:xfrm rot="20700000">
                <a:off x="5045997" y="3342168"/>
                <a:ext cx="1792288" cy="1792287"/>
              </a:xfrm>
              <a:prstGeom prst="ellipse">
                <a:avLst/>
              </a:prstGeom>
              <a:solidFill>
                <a:schemeClr val="accent4"/>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5" name="Freeform 22"/>
              <p:cNvSpPr>
                <a:spLocks noEditPoints="1"/>
              </p:cNvSpPr>
              <p:nvPr/>
            </p:nvSpPr>
            <p:spPr bwMode="auto">
              <a:xfrm>
                <a:off x="5642001" y="3835084"/>
                <a:ext cx="608790" cy="71492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chemeClr val="bg1"/>
              </a:solidFill>
              <a:ln>
                <a:noFill/>
              </a:ln>
            </p:spPr>
            <p:txBody>
              <a:bodyPr vert="horz" wrap="square" lIns="121920" tIns="60960" rIns="121920" bIns="60960" numCol="1" anchor="t" anchorCtr="0" compatLnSpc="1"/>
              <a:lstStyle/>
              <a:p>
                <a:endParaRPr lang="zh-CN" altLang="en-US" sz="2000">
                  <a:cs typeface="+mn-ea"/>
                  <a:sym typeface="+mn-lt"/>
                </a:endParaRPr>
              </a:p>
            </p:txBody>
          </p:sp>
        </p:grpSp>
      </p:grpSp>
      <p:grpSp>
        <p:nvGrpSpPr>
          <p:cNvPr id="46" name="组合 45"/>
          <p:cNvGrpSpPr/>
          <p:nvPr/>
        </p:nvGrpSpPr>
        <p:grpSpPr>
          <a:xfrm>
            <a:off x="2" y="-15241"/>
            <a:ext cx="12709234" cy="6914184"/>
            <a:chOff x="2" y="-15241"/>
            <a:chExt cx="12709234" cy="6914184"/>
          </a:xfrm>
        </p:grpSpPr>
        <p:sp>
          <p:nvSpPr>
            <p:cNvPr id="47" name="文本框 46"/>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48" name="矩形 47"/>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文本框 48"/>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50" name="矩形 49"/>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2475" y="2050804"/>
            <a:ext cx="10850563" cy="3524496"/>
            <a:chOff x="752475" y="2050804"/>
            <a:chExt cx="10850563" cy="3524496"/>
          </a:xfrm>
        </p:grpSpPr>
        <p:grpSp>
          <p:nvGrpSpPr>
            <p:cNvPr id="3" name="组合 4"/>
            <p:cNvGrpSpPr/>
            <p:nvPr/>
          </p:nvGrpSpPr>
          <p:grpSpPr bwMode="auto">
            <a:xfrm>
              <a:off x="1669497" y="2050804"/>
              <a:ext cx="2282297" cy="1969631"/>
              <a:chOff x="0" y="0"/>
              <a:chExt cx="2283968" cy="1969178"/>
            </a:xfrm>
          </p:grpSpPr>
          <p:sp>
            <p:nvSpPr>
              <p:cNvPr id="4" name="六边形 132"/>
              <p:cNvSpPr>
                <a:spLocks noChangeArrowheads="1"/>
              </p:cNvSpPr>
              <p:nvPr/>
            </p:nvSpPr>
            <p:spPr bwMode="auto">
              <a:xfrm>
                <a:off x="0" y="0"/>
                <a:ext cx="2283968" cy="1969178"/>
              </a:xfrm>
              <a:prstGeom prst="hexagon">
                <a:avLst>
                  <a:gd name="adj" fmla="val 24996"/>
                  <a:gd name="vf" fmla="val 115470"/>
                </a:avLst>
              </a:prstGeom>
              <a:noFill/>
              <a:ln w="9525">
                <a:solidFill>
                  <a:schemeClr val="accent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solidFill>
                    <a:schemeClr val="tx1">
                      <a:lumMod val="75000"/>
                    </a:schemeClr>
                  </a:solidFill>
                  <a:latin typeface="+mn-lt"/>
                  <a:ea typeface="+mn-ea"/>
                  <a:cs typeface="+mn-ea"/>
                  <a:sym typeface="+mn-lt"/>
                </a:endParaRPr>
              </a:p>
            </p:txBody>
          </p:sp>
          <p:sp>
            <p:nvSpPr>
              <p:cNvPr id="5" name="KSO_Shape"/>
              <p:cNvSpPr>
                <a:spLocks noChangeArrowheads="1"/>
              </p:cNvSpPr>
              <p:nvPr/>
            </p:nvSpPr>
            <p:spPr bwMode="auto">
              <a:xfrm>
                <a:off x="681379" y="172957"/>
                <a:ext cx="906916" cy="1010771"/>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solidFill>
                    <a:schemeClr val="tx1">
                      <a:lumMod val="75000"/>
                    </a:schemeClr>
                  </a:solidFill>
                  <a:latin typeface="+mn-lt"/>
                  <a:ea typeface="+mn-ea"/>
                  <a:cs typeface="+mn-ea"/>
                  <a:sym typeface="+mn-lt"/>
                </a:endParaRPr>
              </a:p>
            </p:txBody>
          </p:sp>
          <p:sp>
            <p:nvSpPr>
              <p:cNvPr id="6" name="矩形 25"/>
              <p:cNvSpPr>
                <a:spLocks noChangeArrowheads="1"/>
              </p:cNvSpPr>
              <p:nvPr/>
            </p:nvSpPr>
            <p:spPr bwMode="auto">
              <a:xfrm>
                <a:off x="380296" y="1293735"/>
                <a:ext cx="1539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tx1">
                        <a:lumMod val="75000"/>
                      </a:schemeClr>
                    </a:solidFill>
                    <a:latin typeface="+mn-lt"/>
                    <a:ea typeface="+mn-ea"/>
                    <a:cs typeface="+mn-ea"/>
                    <a:sym typeface="+mn-lt"/>
                  </a:rPr>
                  <a:t>小标题</a:t>
                </a:r>
              </a:p>
            </p:txBody>
          </p:sp>
        </p:grpSp>
        <p:grpSp>
          <p:nvGrpSpPr>
            <p:cNvPr id="7" name="组合 5"/>
            <p:cNvGrpSpPr/>
            <p:nvPr/>
          </p:nvGrpSpPr>
          <p:grpSpPr bwMode="auto">
            <a:xfrm>
              <a:off x="4955646" y="2050804"/>
              <a:ext cx="2282297" cy="1969631"/>
              <a:chOff x="0" y="0"/>
              <a:chExt cx="2283968" cy="1969178"/>
            </a:xfrm>
          </p:grpSpPr>
          <p:sp>
            <p:nvSpPr>
              <p:cNvPr id="8" name="六边形 138"/>
              <p:cNvSpPr>
                <a:spLocks noChangeArrowheads="1"/>
              </p:cNvSpPr>
              <p:nvPr/>
            </p:nvSpPr>
            <p:spPr bwMode="auto">
              <a:xfrm>
                <a:off x="0" y="0"/>
                <a:ext cx="2283968" cy="1969178"/>
              </a:xfrm>
              <a:prstGeom prst="hexagon">
                <a:avLst>
                  <a:gd name="adj" fmla="val 24996"/>
                  <a:gd name="vf" fmla="val 115470"/>
                </a:avLst>
              </a:prstGeom>
              <a:noFill/>
              <a:ln w="9525">
                <a:solidFill>
                  <a:schemeClr val="accent2"/>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dirty="0">
                  <a:solidFill>
                    <a:schemeClr val="tx1">
                      <a:lumMod val="75000"/>
                    </a:schemeClr>
                  </a:solidFill>
                  <a:latin typeface="+mn-lt"/>
                  <a:ea typeface="+mn-ea"/>
                  <a:cs typeface="+mn-ea"/>
                  <a:sym typeface="+mn-lt"/>
                </a:endParaRPr>
              </a:p>
            </p:txBody>
          </p:sp>
          <p:sp>
            <p:nvSpPr>
              <p:cNvPr id="9" name="KSO_Shape"/>
              <p:cNvSpPr>
                <a:spLocks noChangeArrowheads="1"/>
              </p:cNvSpPr>
              <p:nvPr/>
            </p:nvSpPr>
            <p:spPr bwMode="auto">
              <a:xfrm>
                <a:off x="635318" y="206280"/>
                <a:ext cx="1010156" cy="944126"/>
              </a:xfrm>
              <a:custGeom>
                <a:avLst/>
                <a:gdLst>
                  <a:gd name="T0" fmla="*/ 1370037 w 2063750"/>
                  <a:gd name="T1" fmla="*/ 1010728 h 1925638"/>
                  <a:gd name="T2" fmla="*/ 1305428 w 2063750"/>
                  <a:gd name="T3" fmla="*/ 1062675 h 1925638"/>
                  <a:gd name="T4" fmla="*/ 1267107 w 2063750"/>
                  <a:gd name="T5" fmla="*/ 989506 h 1925638"/>
                  <a:gd name="T6" fmla="*/ 2018930 w 2063750"/>
                  <a:gd name="T7" fmla="*/ 670859 h 1925638"/>
                  <a:gd name="T8" fmla="*/ 2029121 w 2063750"/>
                  <a:gd name="T9" fmla="*/ 722688 h 1925638"/>
                  <a:gd name="T10" fmla="*/ 1832322 w 2063750"/>
                  <a:gd name="T11" fmla="*/ 724900 h 1925638"/>
                  <a:gd name="T12" fmla="*/ 1837417 w 2063750"/>
                  <a:gd name="T13" fmla="*/ 672755 h 1925638"/>
                  <a:gd name="T14" fmla="*/ 803902 w 2063750"/>
                  <a:gd name="T15" fmla="*/ 681920 h 1925638"/>
                  <a:gd name="T16" fmla="*/ 788640 w 2063750"/>
                  <a:gd name="T17" fmla="*/ 732169 h 1925638"/>
                  <a:gd name="T18" fmla="*/ 596903 w 2063750"/>
                  <a:gd name="T19" fmla="*/ 710995 h 1925638"/>
                  <a:gd name="T20" fmla="*/ 626156 w 2063750"/>
                  <a:gd name="T21" fmla="*/ 667066 h 1925638"/>
                  <a:gd name="T22" fmla="*/ 1379222 w 2063750"/>
                  <a:gd name="T23" fmla="*/ 606557 h 1925638"/>
                  <a:gd name="T24" fmla="*/ 1296561 w 2063750"/>
                  <a:gd name="T25" fmla="*/ 916654 h 1925638"/>
                  <a:gd name="T26" fmla="*/ 1254122 w 2063750"/>
                  <a:gd name="T27" fmla="*/ 597055 h 1925638"/>
                  <a:gd name="T28" fmla="*/ 1296353 w 2063750"/>
                  <a:gd name="T29" fmla="*/ 427761 h 1925638"/>
                  <a:gd name="T30" fmla="*/ 1088073 w 2063750"/>
                  <a:gd name="T31" fmla="*/ 491338 h 1925638"/>
                  <a:gd name="T32" fmla="*/ 992506 w 2063750"/>
                  <a:gd name="T33" fmla="*/ 668716 h 1925638"/>
                  <a:gd name="T34" fmla="*/ 1020763 w 2063750"/>
                  <a:gd name="T35" fmla="*/ 840055 h 1925638"/>
                  <a:gd name="T36" fmla="*/ 1153796 w 2063750"/>
                  <a:gd name="T37" fmla="*/ 1031739 h 1925638"/>
                  <a:gd name="T38" fmla="*/ 1464946 w 2063750"/>
                  <a:gd name="T39" fmla="*/ 1093408 h 1925638"/>
                  <a:gd name="T40" fmla="*/ 1577341 w 2063750"/>
                  <a:gd name="T41" fmla="*/ 900135 h 1925638"/>
                  <a:gd name="T42" fmla="*/ 1641158 w 2063750"/>
                  <a:gd name="T43" fmla="*/ 752002 h 1925638"/>
                  <a:gd name="T44" fmla="*/ 1608456 w 2063750"/>
                  <a:gd name="T45" fmla="*/ 548557 h 1925638"/>
                  <a:gd name="T46" fmla="*/ 1434148 w 2063750"/>
                  <a:gd name="T47" fmla="*/ 441748 h 1925638"/>
                  <a:gd name="T48" fmla="*/ 1383666 w 2063750"/>
                  <a:gd name="T49" fmla="*/ 358145 h 1925638"/>
                  <a:gd name="T50" fmla="*/ 1607186 w 2063750"/>
                  <a:gd name="T51" fmla="*/ 442384 h 1925638"/>
                  <a:gd name="T52" fmla="*/ 1717993 w 2063750"/>
                  <a:gd name="T53" fmla="*/ 647736 h 1925638"/>
                  <a:gd name="T54" fmla="*/ 1686243 w 2063750"/>
                  <a:gd name="T55" fmla="*/ 866122 h 1925638"/>
                  <a:gd name="T56" fmla="*/ 1564958 w 2063750"/>
                  <a:gd name="T57" fmla="*/ 1033010 h 1925638"/>
                  <a:gd name="T58" fmla="*/ 1494473 w 2063750"/>
                  <a:gd name="T59" fmla="*/ 1337542 h 1925638"/>
                  <a:gd name="T60" fmla="*/ 1326833 w 2063750"/>
                  <a:gd name="T61" fmla="*/ 1407794 h 1925638"/>
                  <a:gd name="T62" fmla="*/ 1054580 w 2063750"/>
                  <a:gd name="T63" fmla="*/ 1409625 h 1925638"/>
                  <a:gd name="T64" fmla="*/ 958363 w 2063750"/>
                  <a:gd name="T65" fmla="*/ 1465161 h 1925638"/>
                  <a:gd name="T66" fmla="*/ 1268925 w 2063750"/>
                  <a:gd name="T67" fmla="*/ 1495944 h 1925638"/>
                  <a:gd name="T68" fmla="*/ 1743978 w 2063750"/>
                  <a:gd name="T69" fmla="*/ 1305851 h 1925638"/>
                  <a:gd name="T70" fmla="*/ 1916725 w 2063750"/>
                  <a:gd name="T71" fmla="*/ 1302042 h 1925638"/>
                  <a:gd name="T72" fmla="*/ 1839536 w 2063750"/>
                  <a:gd name="T73" fmla="*/ 1455101 h 1925638"/>
                  <a:gd name="T74" fmla="*/ 1983410 w 2063750"/>
                  <a:gd name="T75" fmla="*/ 1418193 h 1925638"/>
                  <a:gd name="T76" fmla="*/ 2060892 w 2063750"/>
                  <a:gd name="T77" fmla="*/ 1455958 h 1925638"/>
                  <a:gd name="T78" fmla="*/ 1956101 w 2063750"/>
                  <a:gd name="T79" fmla="*/ 1545451 h 1925638"/>
                  <a:gd name="T80" fmla="*/ 1208909 w 2063750"/>
                  <a:gd name="T81" fmla="*/ 1905962 h 1925638"/>
                  <a:gd name="T82" fmla="*/ 589688 w 2063750"/>
                  <a:gd name="T83" fmla="*/ 1856138 h 1925638"/>
                  <a:gd name="T84" fmla="*/ 54301 w 2063750"/>
                  <a:gd name="T85" fmla="*/ 1503878 h 1925638"/>
                  <a:gd name="T86" fmla="*/ 300719 w 2063750"/>
                  <a:gd name="T87" fmla="*/ 1478172 h 1925638"/>
                  <a:gd name="T88" fmla="*/ 604296 w 2063750"/>
                  <a:gd name="T89" fmla="*/ 1309976 h 1925638"/>
                  <a:gd name="T90" fmla="*/ 1108711 w 2063750"/>
                  <a:gd name="T91" fmla="*/ 1144905 h 1925638"/>
                  <a:gd name="T92" fmla="*/ 995681 w 2063750"/>
                  <a:gd name="T93" fmla="*/ 936692 h 1925638"/>
                  <a:gd name="T94" fmla="*/ 925513 w 2063750"/>
                  <a:gd name="T95" fmla="*/ 766624 h 1925638"/>
                  <a:gd name="T96" fmla="*/ 961708 w 2063750"/>
                  <a:gd name="T97" fmla="*/ 518676 h 1925638"/>
                  <a:gd name="T98" fmla="*/ 1153796 w 2063750"/>
                  <a:gd name="T99" fmla="*/ 380079 h 1925638"/>
                  <a:gd name="T100" fmla="*/ 1830989 w 2063750"/>
                  <a:gd name="T101" fmla="*/ 220028 h 1925638"/>
                  <a:gd name="T102" fmla="*/ 1841804 w 2063750"/>
                  <a:gd name="T103" fmla="*/ 271780 h 1925638"/>
                  <a:gd name="T104" fmla="*/ 1687849 w 2063750"/>
                  <a:gd name="T105" fmla="*/ 377190 h 1925638"/>
                  <a:gd name="T106" fmla="*/ 1793455 w 2063750"/>
                  <a:gd name="T107" fmla="*/ 223520 h 1925638"/>
                  <a:gd name="T108" fmla="*/ 979863 w 2063750"/>
                  <a:gd name="T109" fmla="*/ 331470 h 1925638"/>
                  <a:gd name="T110" fmla="*/ 969778 w 2063750"/>
                  <a:gd name="T111" fmla="*/ 383223 h 1925638"/>
                  <a:gd name="T112" fmla="*/ 820084 w 2063750"/>
                  <a:gd name="T113" fmla="*/ 263208 h 1925638"/>
                  <a:gd name="T114" fmla="*/ 844981 w 2063750"/>
                  <a:gd name="T115" fmla="*/ 216535 h 1925638"/>
                  <a:gd name="T116" fmla="*/ 1352551 w 2063750"/>
                  <a:gd name="T117" fmla="*/ 30843 h 1925638"/>
                  <a:gd name="T118" fmla="*/ 1318578 w 2063750"/>
                  <a:gd name="T119" fmla="*/ 214313 h 1925638"/>
                  <a:gd name="T120" fmla="*/ 1284288 w 2063750"/>
                  <a:gd name="T121" fmla="*/ 30843 h 1925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tx1">
                      <a:lumMod val="75000"/>
                    </a:schemeClr>
                  </a:solidFill>
                  <a:latin typeface="+mn-lt"/>
                  <a:ea typeface="+mn-ea"/>
                  <a:cs typeface="+mn-ea"/>
                  <a:sym typeface="+mn-lt"/>
                </a:endParaRPr>
              </a:p>
            </p:txBody>
          </p:sp>
          <p:sp>
            <p:nvSpPr>
              <p:cNvPr id="10" name="矩形 26"/>
              <p:cNvSpPr>
                <a:spLocks noChangeArrowheads="1"/>
              </p:cNvSpPr>
              <p:nvPr/>
            </p:nvSpPr>
            <p:spPr bwMode="auto">
              <a:xfrm>
                <a:off x="372333" y="1293735"/>
                <a:ext cx="1539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tx1">
                        <a:lumMod val="75000"/>
                      </a:schemeClr>
                    </a:solidFill>
                    <a:latin typeface="+mn-lt"/>
                    <a:ea typeface="+mn-ea"/>
                    <a:cs typeface="+mn-ea"/>
                    <a:sym typeface="+mn-lt"/>
                  </a:rPr>
                  <a:t>小标题</a:t>
                </a:r>
              </a:p>
            </p:txBody>
          </p:sp>
        </p:grpSp>
        <p:grpSp>
          <p:nvGrpSpPr>
            <p:cNvPr id="11" name="组合 6"/>
            <p:cNvGrpSpPr/>
            <p:nvPr/>
          </p:nvGrpSpPr>
          <p:grpSpPr bwMode="auto">
            <a:xfrm>
              <a:off x="8274834" y="2050804"/>
              <a:ext cx="2282297" cy="1969631"/>
              <a:chOff x="0" y="0"/>
              <a:chExt cx="2283968" cy="1969178"/>
            </a:xfrm>
          </p:grpSpPr>
          <p:sp>
            <p:nvSpPr>
              <p:cNvPr id="12" name="六边形 142"/>
              <p:cNvSpPr>
                <a:spLocks noChangeArrowheads="1"/>
              </p:cNvSpPr>
              <p:nvPr/>
            </p:nvSpPr>
            <p:spPr bwMode="auto">
              <a:xfrm>
                <a:off x="0" y="0"/>
                <a:ext cx="2283968" cy="1969178"/>
              </a:xfrm>
              <a:prstGeom prst="hexagon">
                <a:avLst>
                  <a:gd name="adj" fmla="val 24996"/>
                  <a:gd name="vf" fmla="val 115470"/>
                </a:avLst>
              </a:prstGeom>
              <a:noFill/>
              <a:ln w="9525">
                <a:solidFill>
                  <a:schemeClr val="accent1"/>
                </a:solidFill>
                <a:miter lim="800000"/>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tx1">
                      <a:lumMod val="75000"/>
                    </a:schemeClr>
                  </a:solidFill>
                  <a:latin typeface="+mn-lt"/>
                  <a:ea typeface="+mn-ea"/>
                  <a:cs typeface="+mn-ea"/>
                  <a:sym typeface="+mn-lt"/>
                </a:endParaRPr>
              </a:p>
            </p:txBody>
          </p:sp>
          <p:sp>
            <p:nvSpPr>
              <p:cNvPr id="13" name="KSO_Shape"/>
              <p:cNvSpPr>
                <a:spLocks noChangeArrowheads="1"/>
              </p:cNvSpPr>
              <p:nvPr/>
            </p:nvSpPr>
            <p:spPr bwMode="auto">
              <a:xfrm>
                <a:off x="662319" y="325287"/>
                <a:ext cx="1010156" cy="706112"/>
              </a:xfrm>
              <a:custGeom>
                <a:avLst/>
                <a:gdLst>
                  <a:gd name="T0" fmla="*/ 1888471 w 2074863"/>
                  <a:gd name="T1" fmla="*/ 631729 h 1449388"/>
                  <a:gd name="T2" fmla="*/ 1951661 w 2074863"/>
                  <a:gd name="T3" fmla="*/ 653967 h 1449388"/>
                  <a:gd name="T4" fmla="*/ 1954841 w 2074863"/>
                  <a:gd name="T5" fmla="*/ 586857 h 1449388"/>
                  <a:gd name="T6" fmla="*/ 556379 w 2074863"/>
                  <a:gd name="T7" fmla="*/ 176778 h 1449388"/>
                  <a:gd name="T8" fmla="*/ 536843 w 2074863"/>
                  <a:gd name="T9" fmla="*/ 242932 h 1449388"/>
                  <a:gd name="T10" fmla="*/ 477837 w 2074863"/>
                  <a:gd name="T11" fmla="*/ 205353 h 1449388"/>
                  <a:gd name="T12" fmla="*/ 1740628 w 2074863"/>
                  <a:gd name="T13" fmla="*/ 154806 h 1449388"/>
                  <a:gd name="T14" fmla="*/ 2053402 w 2074863"/>
                  <a:gd name="T15" fmla="*/ 598770 h 1449388"/>
                  <a:gd name="T16" fmla="*/ 1727513 w 2074863"/>
                  <a:gd name="T17" fmla="*/ 490360 h 1449388"/>
                  <a:gd name="T18" fmla="*/ 529828 w 2074863"/>
                  <a:gd name="T19" fmla="*/ 78646 h 1449388"/>
                  <a:gd name="T20" fmla="*/ 164703 w 2074863"/>
                  <a:gd name="T21" fmla="*/ 389257 h 1449388"/>
                  <a:gd name="T22" fmla="*/ 322262 w 2074863"/>
                  <a:gd name="T23" fmla="*/ 444071 h 1449388"/>
                  <a:gd name="T24" fmla="*/ 529828 w 2074863"/>
                  <a:gd name="T25" fmla="*/ 78646 h 1449388"/>
                  <a:gd name="T26" fmla="*/ 742553 w 2074863"/>
                  <a:gd name="T27" fmla="*/ 228788 h 1449388"/>
                  <a:gd name="T28" fmla="*/ 992188 w 2074863"/>
                  <a:gd name="T29" fmla="*/ 300284 h 1449388"/>
                  <a:gd name="T30" fmla="*/ 1289844 w 2074863"/>
                  <a:gd name="T31" fmla="*/ 382902 h 1449388"/>
                  <a:gd name="T32" fmla="*/ 1520825 w 2074863"/>
                  <a:gd name="T33" fmla="*/ 362645 h 1449388"/>
                  <a:gd name="T34" fmla="*/ 1749425 w 2074863"/>
                  <a:gd name="T35" fmla="*/ 612882 h 1449388"/>
                  <a:gd name="T36" fmla="*/ 1787128 w 2074863"/>
                  <a:gd name="T37" fmla="*/ 805922 h 1449388"/>
                  <a:gd name="T38" fmla="*/ 1502569 w 2074863"/>
                  <a:gd name="T39" fmla="*/ 919521 h 1449388"/>
                  <a:gd name="T40" fmla="*/ 1225153 w 2074863"/>
                  <a:gd name="T41" fmla="*/ 698677 h 1449388"/>
                  <a:gd name="T42" fmla="*/ 784622 w 2074863"/>
                  <a:gd name="T43" fmla="*/ 566012 h 1449388"/>
                  <a:gd name="T44" fmla="*/ 711994 w 2074863"/>
                  <a:gd name="T45" fmla="*/ 339210 h 1449388"/>
                  <a:gd name="T46" fmla="*/ 354409 w 2074863"/>
                  <a:gd name="T47" fmla="*/ 523909 h 1449388"/>
                  <a:gd name="T48" fmla="*/ 474265 w 2074863"/>
                  <a:gd name="T49" fmla="*/ 744753 h 1449388"/>
                  <a:gd name="T50" fmla="*/ 577850 w 2074863"/>
                  <a:gd name="T51" fmla="*/ 865899 h 1449388"/>
                  <a:gd name="T52" fmla="*/ 665956 w 2074863"/>
                  <a:gd name="T53" fmla="*/ 969966 h 1449388"/>
                  <a:gd name="T54" fmla="*/ 750094 w 2074863"/>
                  <a:gd name="T55" fmla="*/ 1091112 h 1449388"/>
                  <a:gd name="T56" fmla="*/ 871538 w 2074863"/>
                  <a:gd name="T57" fmla="*/ 1340158 h 1449388"/>
                  <a:gd name="T58" fmla="*/ 994966 w 2074863"/>
                  <a:gd name="T59" fmla="*/ 1367962 h 1449388"/>
                  <a:gd name="T60" fmla="*/ 837010 w 2074863"/>
                  <a:gd name="T61" fmla="*/ 1158637 h 1449388"/>
                  <a:gd name="T62" fmla="*/ 869950 w 2074863"/>
                  <a:gd name="T63" fmla="*/ 1113753 h 1449388"/>
                  <a:gd name="T64" fmla="*/ 1141016 w 2074863"/>
                  <a:gd name="T65" fmla="*/ 1356443 h 1449388"/>
                  <a:gd name="T66" fmla="*/ 1211660 w 2074863"/>
                  <a:gd name="T67" fmla="*/ 1290507 h 1449388"/>
                  <a:gd name="T68" fmla="*/ 916781 w 2074863"/>
                  <a:gd name="T69" fmla="*/ 976321 h 1449388"/>
                  <a:gd name="T70" fmla="*/ 965200 w 2074863"/>
                  <a:gd name="T71" fmla="*/ 945737 h 1449388"/>
                  <a:gd name="T72" fmla="*/ 1312863 w 2074863"/>
                  <a:gd name="T73" fmla="*/ 1240063 h 1449388"/>
                  <a:gd name="T74" fmla="*/ 1309688 w 2074863"/>
                  <a:gd name="T75" fmla="*/ 1118519 h 1449388"/>
                  <a:gd name="T76" fmla="*/ 1041003 w 2074863"/>
                  <a:gd name="T77" fmla="*/ 816249 h 1449388"/>
                  <a:gd name="T78" fmla="*/ 1096566 w 2074863"/>
                  <a:gd name="T79" fmla="*/ 802347 h 1449388"/>
                  <a:gd name="T80" fmla="*/ 1427956 w 2074863"/>
                  <a:gd name="T81" fmla="*/ 1091112 h 1449388"/>
                  <a:gd name="T82" fmla="*/ 1419225 w 2074863"/>
                  <a:gd name="T83" fmla="*/ 969966 h 1449388"/>
                  <a:gd name="T84" fmla="*/ 1427163 w 2074863"/>
                  <a:gd name="T85" fmla="*/ 913563 h 1449388"/>
                  <a:gd name="T86" fmla="*/ 1535510 w 2074863"/>
                  <a:gd name="T87" fmla="*/ 1001345 h 1449388"/>
                  <a:gd name="T88" fmla="*/ 1501775 w 2074863"/>
                  <a:gd name="T89" fmla="*/ 1120108 h 1449388"/>
                  <a:gd name="T90" fmla="*/ 1422797 w 2074863"/>
                  <a:gd name="T91" fmla="*/ 1223778 h 1449388"/>
                  <a:gd name="T92" fmla="*/ 1318022 w 2074863"/>
                  <a:gd name="T93" fmla="*/ 1313545 h 1449388"/>
                  <a:gd name="T94" fmla="*/ 1213247 w 2074863"/>
                  <a:gd name="T95" fmla="*/ 1405696 h 1449388"/>
                  <a:gd name="T96" fmla="*/ 1107281 w 2074863"/>
                  <a:gd name="T97" fmla="*/ 1417215 h 1449388"/>
                  <a:gd name="T98" fmla="*/ 977503 w 2074863"/>
                  <a:gd name="T99" fmla="*/ 1445813 h 1449388"/>
                  <a:gd name="T100" fmla="*/ 681435 w 2074863"/>
                  <a:gd name="T101" fmla="*/ 1264689 h 1449388"/>
                  <a:gd name="T102" fmla="*/ 535781 w 2074863"/>
                  <a:gd name="T103" fmla="*/ 1309970 h 1449388"/>
                  <a:gd name="T104" fmla="*/ 499666 w 2074863"/>
                  <a:gd name="T105" fmla="*/ 1236091 h 1449388"/>
                  <a:gd name="T106" fmla="*/ 398065 w 2074863"/>
                  <a:gd name="T107" fmla="*/ 1151884 h 1449388"/>
                  <a:gd name="T108" fmla="*/ 345678 w 2074863"/>
                  <a:gd name="T109" fmla="*/ 1056556 h 1449388"/>
                  <a:gd name="T110" fmla="*/ 254000 w 2074863"/>
                  <a:gd name="T111" fmla="*/ 942559 h 1449388"/>
                  <a:gd name="T112" fmla="*/ 292894 w 2074863"/>
                  <a:gd name="T113" fmla="*/ 799169 h 1449388"/>
                  <a:gd name="T114" fmla="*/ 203200 w 2074863"/>
                  <a:gd name="T115" fmla="*/ 705827 h 1449388"/>
                  <a:gd name="T116" fmla="*/ 1984 w 2074863"/>
                  <a:gd name="T117" fmla="*/ 477833 h 1449388"/>
                  <a:gd name="T118" fmla="*/ 297259 w 2074863"/>
                  <a:gd name="T119" fmla="*/ 152525 h 1449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tx1">
                      <a:lumMod val="75000"/>
                    </a:schemeClr>
                  </a:solidFill>
                  <a:latin typeface="+mn-lt"/>
                  <a:ea typeface="+mn-ea"/>
                  <a:cs typeface="+mn-ea"/>
                  <a:sym typeface="+mn-lt"/>
                </a:endParaRPr>
              </a:p>
            </p:txBody>
          </p:sp>
          <p:sp>
            <p:nvSpPr>
              <p:cNvPr id="14" name="矩形 27"/>
              <p:cNvSpPr>
                <a:spLocks noChangeArrowheads="1"/>
              </p:cNvSpPr>
              <p:nvPr/>
            </p:nvSpPr>
            <p:spPr bwMode="auto">
              <a:xfrm>
                <a:off x="405224" y="1293735"/>
                <a:ext cx="1539302" cy="36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tx1">
                        <a:lumMod val="75000"/>
                      </a:schemeClr>
                    </a:solidFill>
                    <a:latin typeface="+mn-lt"/>
                    <a:ea typeface="+mn-ea"/>
                    <a:cs typeface="+mn-ea"/>
                    <a:sym typeface="+mn-lt"/>
                  </a:rPr>
                  <a:t>小标题</a:t>
                </a:r>
              </a:p>
            </p:txBody>
          </p:sp>
        </p:grpSp>
        <p:sp>
          <p:nvSpPr>
            <p:cNvPr id="21" name="矩形 20"/>
            <p:cNvSpPr/>
            <p:nvPr/>
          </p:nvSpPr>
          <p:spPr>
            <a:xfrm>
              <a:off x="1231900" y="4765675"/>
              <a:ext cx="2565400" cy="400050"/>
            </a:xfrm>
            <a:prstGeom prst="rect">
              <a:avLst/>
            </a:prstGeom>
            <a:noFill/>
          </p:spPr>
          <p:txBody>
            <a:bodyPr>
              <a:spAutoFit/>
            </a:bodyPr>
            <a:lstStyle/>
            <a:p>
              <a:pPr algn="ctr" defTabSz="913765" eaLnBrk="1" hangingPunct="1">
                <a:defRPr/>
              </a:pPr>
              <a:r>
                <a:rPr lang="zh-CN" altLang="en-US" sz="2000" b="1" dirty="0">
                  <a:latin typeface="Arial" panose="020B0604020202020204"/>
                  <a:ea typeface="字体视界-NWE粗楷体" panose="02000500000000000000" pitchFamily="2" charset="-122"/>
                  <a:cs typeface="+mn-ea"/>
                  <a:sym typeface="+mn-lt"/>
                </a:rPr>
                <a:t>电子面签使用率</a:t>
              </a:r>
              <a:endParaRPr lang="zh-CN" altLang="en-US" sz="2000" b="1" dirty="0">
                <a:latin typeface="Arial" panose="020B0604020202020204"/>
                <a:ea typeface="字体视界-NWE粗楷体" panose="02000500000000000000" pitchFamily="2" charset="-122"/>
                <a:cs typeface="+mn-ea"/>
              </a:endParaRPr>
            </a:p>
          </p:txBody>
        </p:sp>
        <p:sp>
          <p:nvSpPr>
            <p:cNvPr id="22" name="矩形 21"/>
            <p:cNvSpPr/>
            <p:nvPr/>
          </p:nvSpPr>
          <p:spPr>
            <a:xfrm>
              <a:off x="752475" y="5205413"/>
              <a:ext cx="3524250" cy="369887"/>
            </a:xfrm>
            <a:prstGeom prst="rect">
              <a:avLst/>
            </a:prstGeom>
            <a:noFill/>
          </p:spPr>
          <p:txBody>
            <a:bodyPr>
              <a:spAutoFit/>
            </a:bodyPr>
            <a:lstStyle/>
            <a:p>
              <a:pPr algn="ctr" defTabSz="913765" eaLnBrk="1" hangingPunct="1">
                <a:defRPr/>
              </a:pPr>
              <a:r>
                <a:rPr lang="zh-CN" altLang="en-US" sz="1800" dirty="0">
                  <a:latin typeface="Arial" panose="020B0604020202020204"/>
                  <a:ea typeface="字体视界-NWE粗楷体" panose="02000500000000000000" pitchFamily="2" charset="-122"/>
                  <a:cs typeface="+mn-ea"/>
                  <a:sym typeface="+mn-lt"/>
                </a:rPr>
                <a:t>较全国平均水平高</a:t>
              </a:r>
              <a:r>
                <a:rPr lang="en-US" altLang="zh-CN" sz="1800" dirty="0">
                  <a:latin typeface="Arial" panose="020B0604020202020204"/>
                  <a:ea typeface="字体视界-NWE粗楷体" panose="02000500000000000000" pitchFamily="2" charset="-122"/>
                  <a:cs typeface="+mn-ea"/>
                  <a:sym typeface="+mn-lt"/>
                </a:rPr>
                <a:t>6.3</a:t>
              </a:r>
              <a:r>
                <a:rPr lang="zh-CN" altLang="en-US" sz="1800" dirty="0">
                  <a:latin typeface="Arial" panose="020B0604020202020204"/>
                  <a:ea typeface="字体视界-NWE粗楷体" panose="02000500000000000000" pitchFamily="2" charset="-122"/>
                  <a:cs typeface="+mn-ea"/>
                  <a:sym typeface="+mn-lt"/>
                </a:rPr>
                <a:t>个百分点</a:t>
              </a:r>
            </a:p>
          </p:txBody>
        </p:sp>
        <p:sp>
          <p:nvSpPr>
            <p:cNvPr id="23" name="矩形 22"/>
            <p:cNvSpPr/>
            <p:nvPr/>
          </p:nvSpPr>
          <p:spPr>
            <a:xfrm>
              <a:off x="4745038" y="4765675"/>
              <a:ext cx="2563812" cy="400050"/>
            </a:xfrm>
            <a:prstGeom prst="rect">
              <a:avLst/>
            </a:prstGeom>
            <a:noFill/>
          </p:spPr>
          <p:txBody>
            <a:bodyPr>
              <a:spAutoFit/>
            </a:bodyPr>
            <a:lstStyle/>
            <a:p>
              <a:pPr algn="ctr" defTabSz="913765" eaLnBrk="1" hangingPunct="1">
                <a:defRPr/>
              </a:pPr>
              <a:r>
                <a:rPr lang="zh-CN" altLang="en-US" sz="2000" b="1" dirty="0">
                  <a:latin typeface="Arial" panose="020B0604020202020204"/>
                  <a:ea typeface="字体视界-NWE粗楷体" panose="02000500000000000000" pitchFamily="2" charset="-122"/>
                  <a:cs typeface="+mn-ea"/>
                  <a:sym typeface="+mn-lt"/>
                </a:rPr>
                <a:t>名址信息录入准确率</a:t>
              </a:r>
              <a:endParaRPr lang="zh-CN" altLang="en-US" sz="2000" b="1" dirty="0">
                <a:latin typeface="Arial" panose="020B0604020202020204"/>
                <a:ea typeface="字体视界-NWE粗楷体" panose="02000500000000000000" pitchFamily="2" charset="-122"/>
                <a:cs typeface="+mn-ea"/>
              </a:endParaRPr>
            </a:p>
          </p:txBody>
        </p:sp>
        <p:sp>
          <p:nvSpPr>
            <p:cNvPr id="24" name="矩形 23"/>
            <p:cNvSpPr/>
            <p:nvPr/>
          </p:nvSpPr>
          <p:spPr>
            <a:xfrm>
              <a:off x="4383088" y="5205413"/>
              <a:ext cx="3524250" cy="369887"/>
            </a:xfrm>
            <a:prstGeom prst="rect">
              <a:avLst/>
            </a:prstGeom>
            <a:noFill/>
          </p:spPr>
          <p:txBody>
            <a:bodyPr>
              <a:spAutoFit/>
            </a:bodyPr>
            <a:lstStyle/>
            <a:p>
              <a:pPr algn="ctr" defTabSz="913765" eaLnBrk="1" hangingPunct="1">
                <a:defRPr/>
              </a:pPr>
              <a:r>
                <a:rPr lang="zh-CN" altLang="en-US" sz="1800" dirty="0">
                  <a:latin typeface="Arial" panose="020B0604020202020204"/>
                  <a:ea typeface="字体视界-NWE粗楷体" panose="02000500000000000000" pitchFamily="2" charset="-122"/>
                  <a:cs typeface="+mn-ea"/>
                  <a:sym typeface="+mn-lt"/>
                </a:rPr>
                <a:t>低于集团公司</a:t>
              </a:r>
              <a:r>
                <a:rPr lang="en-US" altLang="zh-CN" sz="1800" dirty="0">
                  <a:latin typeface="Arial" panose="020B0604020202020204"/>
                  <a:ea typeface="字体视界-NWE粗楷体" panose="02000500000000000000" pitchFamily="2" charset="-122"/>
                  <a:cs typeface="+mn-ea"/>
                  <a:sym typeface="+mn-lt"/>
                </a:rPr>
                <a:t>95%</a:t>
              </a:r>
              <a:r>
                <a:rPr lang="zh-CN" altLang="en-US" sz="1800" dirty="0">
                  <a:latin typeface="Arial" panose="020B0604020202020204"/>
                  <a:ea typeface="字体视界-NWE粗楷体" panose="02000500000000000000" pitchFamily="2" charset="-122"/>
                  <a:cs typeface="+mn-ea"/>
                  <a:sym typeface="+mn-lt"/>
                </a:rPr>
                <a:t>的标准</a:t>
              </a:r>
            </a:p>
          </p:txBody>
        </p:sp>
        <p:sp>
          <p:nvSpPr>
            <p:cNvPr id="25" name="矩形 24"/>
            <p:cNvSpPr/>
            <p:nvPr/>
          </p:nvSpPr>
          <p:spPr>
            <a:xfrm>
              <a:off x="8558213" y="4765675"/>
              <a:ext cx="2563812" cy="400050"/>
            </a:xfrm>
            <a:prstGeom prst="rect">
              <a:avLst/>
            </a:prstGeom>
            <a:noFill/>
          </p:spPr>
          <p:txBody>
            <a:bodyPr>
              <a:spAutoFit/>
            </a:bodyPr>
            <a:lstStyle/>
            <a:p>
              <a:pPr algn="ctr" defTabSz="913765" eaLnBrk="1" hangingPunct="1">
                <a:defRPr/>
              </a:pPr>
              <a:r>
                <a:rPr lang="zh-CN" altLang="en-US" sz="2000" b="1" dirty="0">
                  <a:latin typeface="Arial" panose="020B0604020202020204"/>
                  <a:ea typeface="字体视界-NWE粗楷体" panose="02000500000000000000" pitchFamily="2" charset="-122"/>
                  <a:cs typeface="+mn-ea"/>
                  <a:sym typeface="+mn-lt"/>
                </a:rPr>
                <a:t>重量稽核考核</a:t>
              </a:r>
              <a:endParaRPr lang="zh-CN" altLang="en-US" sz="2000" b="1" dirty="0">
                <a:latin typeface="Arial" panose="020B0604020202020204"/>
                <a:ea typeface="字体视界-NWE粗楷体" panose="02000500000000000000" pitchFamily="2" charset="-122"/>
                <a:cs typeface="+mn-ea"/>
              </a:endParaRPr>
            </a:p>
          </p:txBody>
        </p:sp>
        <p:sp>
          <p:nvSpPr>
            <p:cNvPr id="26" name="矩形 25"/>
            <p:cNvSpPr/>
            <p:nvPr/>
          </p:nvSpPr>
          <p:spPr>
            <a:xfrm>
              <a:off x="8077200" y="5205413"/>
              <a:ext cx="3525838" cy="369887"/>
            </a:xfrm>
            <a:prstGeom prst="rect">
              <a:avLst/>
            </a:prstGeom>
            <a:noFill/>
          </p:spPr>
          <p:txBody>
            <a:bodyPr>
              <a:spAutoFit/>
            </a:bodyPr>
            <a:lstStyle/>
            <a:p>
              <a:pPr algn="ctr" defTabSz="913765" eaLnBrk="1" hangingPunct="1">
                <a:defRPr/>
              </a:pPr>
              <a:r>
                <a:rPr lang="en-US" altLang="zh-CN" sz="1800" dirty="0">
                  <a:latin typeface="Arial" panose="020B0604020202020204"/>
                  <a:ea typeface="字体视界-NWE粗楷体" panose="02000500000000000000" pitchFamily="2" charset="-122"/>
                  <a:cs typeface="+mn-ea"/>
                  <a:sym typeface="+mn-lt"/>
                </a:rPr>
                <a:t>8</a:t>
              </a:r>
              <a:r>
                <a:rPr lang="zh-CN" altLang="en-US" sz="1800" dirty="0">
                  <a:latin typeface="Arial" panose="020B0604020202020204"/>
                  <a:ea typeface="字体视界-NWE粗楷体" panose="02000500000000000000" pitchFamily="2" charset="-122"/>
                  <a:cs typeface="+mn-ea"/>
                  <a:sym typeface="+mn-lt"/>
                </a:rPr>
                <a:t>月重量不符商品2.4万件</a:t>
              </a:r>
            </a:p>
          </p:txBody>
        </p:sp>
      </p:grpSp>
      <p:grpSp>
        <p:nvGrpSpPr>
          <p:cNvPr id="27" name="组合 26"/>
          <p:cNvGrpSpPr/>
          <p:nvPr/>
        </p:nvGrpSpPr>
        <p:grpSpPr>
          <a:xfrm>
            <a:off x="2" y="-15241"/>
            <a:ext cx="12709234" cy="6914184"/>
            <a:chOff x="2" y="-15241"/>
            <a:chExt cx="12709234" cy="6914184"/>
          </a:xfrm>
        </p:grpSpPr>
        <p:sp>
          <p:nvSpPr>
            <p:cNvPr id="28" name="文本框 27"/>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29" name="矩形 28"/>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文本框 29"/>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31" name="矩形 30"/>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3979"/>
          <a:stretch>
            <a:fillRect/>
          </a:stretch>
        </p:blipFill>
        <p:spPr>
          <a:xfrm>
            <a:off x="6096000" y="940248"/>
            <a:ext cx="5421609" cy="5039288"/>
          </a:xfrm>
          <a:prstGeom prst="rect">
            <a:avLst/>
          </a:prstGeom>
        </p:spPr>
      </p:pic>
      <p:sp>
        <p:nvSpPr>
          <p:cNvPr id="2" name="矩形 1"/>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 name="矩形 2"/>
          <p:cNvSpPr/>
          <p:nvPr/>
        </p:nvSpPr>
        <p:spPr>
          <a:xfrm>
            <a:off x="582139" y="1828161"/>
            <a:ext cx="2503183"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a:r>
              <a:rPr lang="en-US" altLang="zh-CN"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PART 03</a:t>
            </a:r>
            <a:endParaRPr lang="zh-CN" altLang="en-US"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5" name="矩形 4"/>
          <p:cNvSpPr/>
          <p:nvPr/>
        </p:nvSpPr>
        <p:spPr>
          <a:xfrm>
            <a:off x="810429" y="3759970"/>
            <a:ext cx="6091132" cy="613694"/>
          </a:xfrm>
          <a:prstGeom prst="rect">
            <a:avLst/>
          </a:prstGeom>
        </p:spPr>
        <p:txBody>
          <a:bodyPr wrap="square" lIns="91440" tIns="45720" rIns="91440" bIns="45720">
            <a:spAutoFit/>
          </a:bodyPr>
          <a:lstStyle/>
          <a:p>
            <a:pP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6" name="矩形 5"/>
          <p:cNvSpPr/>
          <p:nvPr/>
        </p:nvSpPr>
        <p:spPr>
          <a:xfrm>
            <a:off x="810428" y="2928973"/>
            <a:ext cx="5421609" cy="1446550"/>
          </a:xfrm>
          <a:prstGeom prst="rect">
            <a:avLst/>
          </a:prstGeom>
          <a:noFill/>
          <a:effectLst>
            <a:reflection blurRad="6350" stA="50000" endA="300" endPos="90000" dir="5400000" sy="-100000" algn="bl" rotWithShape="0"/>
          </a:effectLst>
        </p:spPr>
        <p:txBody>
          <a:bodyPr wrap="square" lIns="91440" tIns="45720" rIns="91440" bIns="45720">
            <a:spAutoFit/>
          </a:bodyPr>
          <a:lstStyle/>
          <a:p>
            <a:pPr defTabSz="914400"/>
            <a:r>
              <a:rPr lang="zh-CN" altLang="en-US" sz="4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存在问题和形式分析</a:t>
            </a: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a:p>
            <a:pPr defTabSz="914400">
              <a:defRPr/>
            </a:pP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6"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5950" y="1375331"/>
            <a:ext cx="10860100" cy="4931952"/>
            <a:chOff x="665950" y="1375331"/>
            <a:chExt cx="10860100" cy="4931952"/>
          </a:xfrm>
        </p:grpSpPr>
        <p:grpSp>
          <p:nvGrpSpPr>
            <p:cNvPr id="2" name="千图设计师MC：ID 29795607库_组合 1"/>
            <p:cNvGrpSpPr/>
            <p:nvPr>
              <p:custDataLst>
                <p:tags r:id="rId1"/>
              </p:custDataLst>
            </p:nvPr>
          </p:nvGrpSpPr>
          <p:grpSpPr>
            <a:xfrm>
              <a:off x="665950" y="1375336"/>
              <a:ext cx="3512212" cy="4141535"/>
              <a:chOff x="665950" y="1375336"/>
              <a:chExt cx="3512212" cy="4141535"/>
            </a:xfrm>
          </p:grpSpPr>
          <p:sp>
            <p:nvSpPr>
              <p:cNvPr id="6" name="圆角矩形 6"/>
              <p:cNvSpPr/>
              <p:nvPr/>
            </p:nvSpPr>
            <p:spPr>
              <a:xfrm rot="16200000">
                <a:off x="351291" y="1690004"/>
                <a:ext cx="4141535" cy="3512199"/>
              </a:xfrm>
              <a:prstGeom prst="roundRect">
                <a:avLst>
                  <a:gd name="adj" fmla="val 6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0" name="任意多边形 11"/>
              <p:cNvSpPr/>
              <p:nvPr/>
            </p:nvSpPr>
            <p:spPr bwMode="auto">
              <a:xfrm>
                <a:off x="1934411" y="1934817"/>
                <a:ext cx="975283" cy="63028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13" name="文本框 15"/>
              <p:cNvSpPr txBox="1"/>
              <p:nvPr/>
            </p:nvSpPr>
            <p:spPr>
              <a:xfrm>
                <a:off x="665950" y="3185115"/>
                <a:ext cx="3512212" cy="1186860"/>
              </a:xfrm>
              <a:prstGeom prst="rect">
                <a:avLst/>
              </a:prstGeom>
            </p:spPr>
            <p:txBody>
              <a:bodyPr wrap="square" lIns="0" tIns="0" rIns="0" bIns="0" anchor="ctr" anchorCtr="0">
                <a:normAutofit/>
              </a:bodyPr>
              <a:lstStyle/>
              <a:p>
                <a:pPr defTabSz="913765">
                  <a:defRPr/>
                </a:pPr>
                <a:r>
                  <a:rPr lang="en-US" altLang="zh-CN" sz="2000" dirty="0">
                    <a:solidFill>
                      <a:schemeClr val="bg1"/>
                    </a:solidFill>
                    <a:latin typeface="字体视界-NWE粗楷体" panose="02000500000000000000" pitchFamily="2" charset="-122"/>
                    <a:ea typeface="字体视界-NWE粗楷体" panose="02000500000000000000" pitchFamily="2" charset="-122"/>
                  </a:rPr>
                  <a:t>2017</a:t>
                </a:r>
                <a:r>
                  <a:rPr lang="zh-CN" altLang="zh-CN" sz="2000" dirty="0">
                    <a:solidFill>
                      <a:schemeClr val="bg1"/>
                    </a:solidFill>
                    <a:latin typeface="字体视界-NWE粗楷体" panose="02000500000000000000" pitchFamily="2" charset="-122"/>
                    <a:ea typeface="字体视界-NWE粗楷体" panose="02000500000000000000" pitchFamily="2" charset="-122"/>
                  </a:rPr>
                  <a:t>年</a:t>
                </a:r>
                <a:r>
                  <a:rPr lang="en-US" altLang="zh-CN" sz="2000" dirty="0">
                    <a:solidFill>
                      <a:schemeClr val="bg1"/>
                    </a:solidFill>
                    <a:latin typeface="字体视界-NWE粗楷体" panose="02000500000000000000" pitchFamily="2" charset="-122"/>
                    <a:ea typeface="字体视界-NWE粗楷体" panose="02000500000000000000" pitchFamily="2" charset="-122"/>
                  </a:rPr>
                  <a:t>1-5</a:t>
                </a:r>
                <a:r>
                  <a:rPr lang="zh-CN" altLang="zh-CN" sz="2000" dirty="0">
                    <a:solidFill>
                      <a:schemeClr val="bg1"/>
                    </a:solidFill>
                    <a:latin typeface="字体视界-NWE粗楷体" panose="02000500000000000000" pitchFamily="2" charset="-122"/>
                    <a:ea typeface="字体视界-NWE粗楷体" panose="02000500000000000000" pitchFamily="2" charset="-122"/>
                  </a:rPr>
                  <a:t>月份，</a:t>
                </a:r>
                <a:r>
                  <a:rPr lang="zh-CN" altLang="en-US" sz="2000" dirty="0">
                    <a:solidFill>
                      <a:schemeClr val="bg1"/>
                    </a:solidFill>
                    <a:latin typeface="字体视界-NWE粗楷体" panose="02000500000000000000" pitchFamily="2" charset="-122"/>
                    <a:ea typeface="字体视界-NWE粗楷体" panose="02000500000000000000" pitchFamily="2" charset="-122"/>
                  </a:rPr>
                  <a:t>某某</a:t>
                </a:r>
                <a:r>
                  <a:rPr lang="zh-CN" altLang="zh-CN" sz="2000" dirty="0">
                    <a:solidFill>
                      <a:schemeClr val="bg1"/>
                    </a:solidFill>
                    <a:latin typeface="字体视界-NWE粗楷体" panose="02000500000000000000" pitchFamily="2" charset="-122"/>
                    <a:ea typeface="字体视界-NWE粗楷体" panose="02000500000000000000" pitchFamily="2" charset="-122"/>
                  </a:rPr>
                  <a:t>分公司集邮收入进度仅达到</a:t>
                </a:r>
                <a:r>
                  <a:rPr lang="en-US" altLang="zh-CN" sz="2000" dirty="0">
                    <a:solidFill>
                      <a:schemeClr val="bg1"/>
                    </a:solidFill>
                    <a:latin typeface="字体视界-NWE粗楷体" panose="02000500000000000000" pitchFamily="2" charset="-122"/>
                    <a:ea typeface="字体视界-NWE粗楷体" panose="02000500000000000000" pitchFamily="2" charset="-122"/>
                  </a:rPr>
                  <a:t>39.85%</a:t>
                </a:r>
                <a:r>
                  <a:rPr lang="zh-CN" altLang="zh-CN" sz="2000" dirty="0">
                    <a:solidFill>
                      <a:schemeClr val="bg1"/>
                    </a:solidFill>
                    <a:latin typeface="字体视界-NWE粗楷体" panose="02000500000000000000" pitchFamily="2" charset="-122"/>
                    <a:ea typeface="字体视界-NWE粗楷体" panose="02000500000000000000" pitchFamily="2" charset="-122"/>
                  </a:rPr>
                  <a:t>，离全市</a:t>
                </a:r>
                <a:r>
                  <a:rPr lang="en-US" altLang="zh-CN" sz="2000" dirty="0">
                    <a:solidFill>
                      <a:schemeClr val="bg1"/>
                    </a:solidFill>
                    <a:latin typeface="字体视界-NWE粗楷体" panose="02000500000000000000" pitchFamily="2" charset="-122"/>
                    <a:ea typeface="字体视界-NWE粗楷体" panose="02000500000000000000" pitchFamily="2" charset="-122"/>
                  </a:rPr>
                  <a:t>62%</a:t>
                </a:r>
                <a:r>
                  <a:rPr lang="zh-CN" altLang="zh-CN" sz="2000" dirty="0">
                    <a:solidFill>
                      <a:schemeClr val="bg1"/>
                    </a:solidFill>
                    <a:latin typeface="字体视界-NWE粗楷体" panose="02000500000000000000" pitchFamily="2" charset="-122"/>
                    <a:ea typeface="字体视界-NWE粗楷体" panose="02000500000000000000" pitchFamily="2" charset="-122"/>
                  </a:rPr>
                  <a:t>的平均进度差距较大。</a:t>
                </a:r>
                <a:endParaRPr lang="zh-CN" altLang="en-US" sz="2000" dirty="0">
                  <a:solidFill>
                    <a:schemeClr val="bg1"/>
                  </a:solidFill>
                  <a:latin typeface="字体视界-NWE粗楷体" panose="02000500000000000000" pitchFamily="2" charset="-122"/>
                  <a:ea typeface="字体视界-NWE粗楷体" panose="02000500000000000000" pitchFamily="2" charset="-122"/>
                </a:endParaRPr>
              </a:p>
            </p:txBody>
          </p:sp>
        </p:grpSp>
        <p:grpSp>
          <p:nvGrpSpPr>
            <p:cNvPr id="22" name="千图设计师MC：ID 29795607库_组合 21"/>
            <p:cNvGrpSpPr/>
            <p:nvPr>
              <p:custDataLst>
                <p:tags r:id="rId2"/>
              </p:custDataLst>
            </p:nvPr>
          </p:nvGrpSpPr>
          <p:grpSpPr>
            <a:xfrm>
              <a:off x="4339894" y="1375331"/>
              <a:ext cx="3512212" cy="4141547"/>
              <a:chOff x="4339894" y="1375331"/>
              <a:chExt cx="3512212" cy="4141547"/>
            </a:xfrm>
          </p:grpSpPr>
          <p:sp>
            <p:nvSpPr>
              <p:cNvPr id="5" name="圆角矩形 5"/>
              <p:cNvSpPr/>
              <p:nvPr/>
            </p:nvSpPr>
            <p:spPr>
              <a:xfrm rot="16200000">
                <a:off x="4025226" y="1690003"/>
                <a:ext cx="4141547" cy="3512203"/>
              </a:xfrm>
              <a:prstGeom prst="roundRect">
                <a:avLst>
                  <a:gd name="adj" fmla="val 6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1" name="任意多边形 12"/>
              <p:cNvSpPr/>
              <p:nvPr/>
            </p:nvSpPr>
            <p:spPr bwMode="auto">
              <a:xfrm>
                <a:off x="5651579" y="1805542"/>
                <a:ext cx="888835" cy="888835"/>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14" name="文本框 16"/>
              <p:cNvSpPr txBox="1"/>
              <p:nvPr/>
            </p:nvSpPr>
            <p:spPr>
              <a:xfrm>
                <a:off x="4339894" y="3185115"/>
                <a:ext cx="3512212" cy="1115745"/>
              </a:xfrm>
              <a:prstGeom prst="rect">
                <a:avLst/>
              </a:prstGeom>
            </p:spPr>
            <p:txBody>
              <a:bodyPr wrap="square" lIns="0" tIns="0" rIns="0" bIns="0" anchor="ctr" anchorCtr="0">
                <a:normAutofit/>
              </a:bodyPr>
              <a:lstStyle/>
              <a:p>
                <a:pPr defTabSz="913765">
                  <a:defRPr/>
                </a:pPr>
                <a:r>
                  <a:rPr lang="zh-CN" altLang="zh-CN" dirty="0">
                    <a:solidFill>
                      <a:schemeClr val="bg1"/>
                    </a:solidFill>
                    <a:latin typeface="字体视界-NWE粗楷体" panose="02000500000000000000" pitchFamily="2" charset="-122"/>
                    <a:ea typeface="字体视界-NWE粗楷体" panose="02000500000000000000" pitchFamily="2" charset="-122"/>
                  </a:rPr>
                  <a:t>主要表现在示范网点、专区标准化建设还比较滞后，柜台未单设、专柜标准不一等。</a:t>
                </a:r>
                <a:endParaRPr lang="zh-CN" altLang="en-US" dirty="0">
                  <a:solidFill>
                    <a:schemeClr val="bg1"/>
                  </a:solidFill>
                  <a:latin typeface="字体视界-NWE粗楷体" panose="02000500000000000000" pitchFamily="2" charset="-122"/>
                  <a:ea typeface="字体视界-NWE粗楷体" panose="02000500000000000000" pitchFamily="2" charset="-122"/>
                </a:endParaRPr>
              </a:p>
            </p:txBody>
          </p:sp>
        </p:grpSp>
        <p:grpSp>
          <p:nvGrpSpPr>
            <p:cNvPr id="23" name="千图设计师MC：ID 29795607库_组合 22"/>
            <p:cNvGrpSpPr/>
            <p:nvPr>
              <p:custDataLst>
                <p:tags r:id="rId3"/>
              </p:custDataLst>
            </p:nvPr>
          </p:nvGrpSpPr>
          <p:grpSpPr>
            <a:xfrm>
              <a:off x="8013838" y="1375337"/>
              <a:ext cx="3512212" cy="4141535"/>
              <a:chOff x="8013838" y="1375337"/>
              <a:chExt cx="3512212" cy="4141535"/>
            </a:xfrm>
          </p:grpSpPr>
          <p:sp>
            <p:nvSpPr>
              <p:cNvPr id="4" name="圆角矩形 3"/>
              <p:cNvSpPr/>
              <p:nvPr/>
            </p:nvSpPr>
            <p:spPr>
              <a:xfrm rot="16200000">
                <a:off x="7699180" y="1690005"/>
                <a:ext cx="4141535" cy="3512199"/>
              </a:xfrm>
              <a:prstGeom prst="roundRect">
                <a:avLst>
                  <a:gd name="adj" fmla="val 6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2" name="任意多边形 13"/>
              <p:cNvSpPr/>
              <p:nvPr/>
            </p:nvSpPr>
            <p:spPr bwMode="auto">
              <a:xfrm>
                <a:off x="9344380" y="1824399"/>
                <a:ext cx="851124" cy="85112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15" name="文本框 17"/>
              <p:cNvSpPr txBox="1"/>
              <p:nvPr/>
            </p:nvSpPr>
            <p:spPr>
              <a:xfrm>
                <a:off x="8013838" y="3185115"/>
                <a:ext cx="3512212" cy="1272585"/>
              </a:xfrm>
              <a:prstGeom prst="rect">
                <a:avLst/>
              </a:prstGeom>
            </p:spPr>
            <p:txBody>
              <a:bodyPr wrap="square" lIns="0" tIns="0" rIns="0" bIns="0" anchor="ctr" anchorCtr="0">
                <a:normAutofit/>
              </a:bodyPr>
              <a:lstStyle/>
              <a:p>
                <a:pPr defTabSz="913765">
                  <a:defRPr/>
                </a:pPr>
                <a:r>
                  <a:rPr lang="en-US" altLang="zh-CN" sz="2000" dirty="0">
                    <a:solidFill>
                      <a:schemeClr val="bg1"/>
                    </a:solidFill>
                    <a:latin typeface="字体视界-NWE粗楷体" panose="02000500000000000000" pitchFamily="2" charset="-122"/>
                    <a:ea typeface="字体视界-NWE粗楷体" panose="02000500000000000000" pitchFamily="2" charset="-122"/>
                  </a:rPr>
                  <a:t>2017</a:t>
                </a:r>
                <a:r>
                  <a:rPr lang="zh-CN" altLang="zh-CN" sz="2000" dirty="0">
                    <a:solidFill>
                      <a:schemeClr val="bg1"/>
                    </a:solidFill>
                    <a:latin typeface="字体视界-NWE粗楷体" panose="02000500000000000000" pitchFamily="2" charset="-122"/>
                    <a:ea typeface="字体视界-NWE粗楷体" panose="02000500000000000000" pitchFamily="2" charset="-122"/>
                  </a:rPr>
                  <a:t>年</a:t>
                </a:r>
                <a:r>
                  <a:rPr lang="en-US" altLang="zh-CN" sz="2000" dirty="0">
                    <a:solidFill>
                      <a:schemeClr val="bg1"/>
                    </a:solidFill>
                    <a:latin typeface="字体视界-NWE粗楷体" panose="02000500000000000000" pitchFamily="2" charset="-122"/>
                    <a:ea typeface="字体视界-NWE粗楷体" panose="02000500000000000000" pitchFamily="2" charset="-122"/>
                  </a:rPr>
                  <a:t>1-5</a:t>
                </a:r>
                <a:r>
                  <a:rPr lang="zh-CN" altLang="zh-CN" sz="2000" dirty="0">
                    <a:solidFill>
                      <a:schemeClr val="bg1"/>
                    </a:solidFill>
                    <a:latin typeface="字体视界-NWE粗楷体" panose="02000500000000000000" pitchFamily="2" charset="-122"/>
                    <a:ea typeface="字体视界-NWE粗楷体" panose="02000500000000000000" pitchFamily="2" charset="-122"/>
                  </a:rPr>
                  <a:t>月，全市项目开发未达到序时进度，后续发展压力大。</a:t>
                </a:r>
                <a:endParaRPr lang="zh-CN" altLang="en-US" sz="2000" dirty="0">
                  <a:solidFill>
                    <a:schemeClr val="bg1"/>
                  </a:solidFill>
                  <a:latin typeface="字体视界-NWE粗楷体" panose="02000500000000000000" pitchFamily="2" charset="-122"/>
                  <a:ea typeface="字体视界-NWE粗楷体" panose="02000500000000000000" pitchFamily="2" charset="-122"/>
                </a:endParaRPr>
              </a:p>
            </p:txBody>
          </p:sp>
        </p:grpSp>
        <p:grpSp>
          <p:nvGrpSpPr>
            <p:cNvPr id="7" name="千图设计师MC：ID 29795607库_组合 6"/>
            <p:cNvGrpSpPr>
              <a:grpSpLocks noChangeAspect="1"/>
            </p:cNvGrpSpPr>
            <p:nvPr>
              <p:custDataLst>
                <p:tags r:id="rId4"/>
              </p:custDataLst>
            </p:nvPr>
          </p:nvGrpSpPr>
          <p:grpSpPr>
            <a:xfrm>
              <a:off x="1632303" y="4726459"/>
              <a:ext cx="1579507" cy="1580824"/>
              <a:chOff x="3287425" y="1417883"/>
              <a:chExt cx="648499" cy="649042"/>
            </a:xfrm>
          </p:grpSpPr>
          <p:sp>
            <p:nvSpPr>
              <p:cNvPr id="20" name="椭圆 19"/>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1" name="椭圆 2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zh-CN" sz="1000" b="1" dirty="0">
                    <a:solidFill>
                      <a:schemeClr val="bg1"/>
                    </a:solidFill>
                    <a:latin typeface="字体视界-NWE粗楷体" panose="02000500000000000000" pitchFamily="2" charset="-122"/>
                    <a:ea typeface="字体视界-NWE粗楷体" panose="02000500000000000000" pitchFamily="2" charset="-122"/>
                  </a:rPr>
                  <a:t>县市发展不平衡</a:t>
                </a:r>
                <a:endParaRPr lang="en-US" altLang="zh-CN" sz="1000" b="1" dirty="0">
                  <a:solidFill>
                    <a:schemeClr val="bg1"/>
                  </a:solidFill>
                  <a:latin typeface="字体视界-NWE粗楷体" panose="02000500000000000000" pitchFamily="2" charset="-122"/>
                  <a:ea typeface="字体视界-NWE粗楷体" panose="02000500000000000000" pitchFamily="2" charset="-122"/>
                </a:endParaRPr>
              </a:p>
              <a:p>
                <a:pPr algn="ctr"/>
                <a:r>
                  <a:rPr lang="zh-CN" altLang="zh-CN" sz="1000" b="1" dirty="0">
                    <a:solidFill>
                      <a:schemeClr val="bg1"/>
                    </a:solidFill>
                    <a:latin typeface="字体视界-NWE粗楷体" panose="02000500000000000000" pitchFamily="2" charset="-122"/>
                    <a:ea typeface="字体视界-NWE粗楷体" panose="02000500000000000000" pitchFamily="2" charset="-122"/>
                  </a:rPr>
                  <a:t>的问题依然凸显</a:t>
                </a:r>
                <a:endParaRPr lang="zh-CN" altLang="en-US" sz="1000" b="1" dirty="0">
                  <a:solidFill>
                    <a:schemeClr val="bg1"/>
                  </a:solidFill>
                  <a:latin typeface="字体视界-NWE粗楷体" panose="02000500000000000000" pitchFamily="2" charset="-122"/>
                  <a:ea typeface="字体视界-NWE粗楷体" panose="02000500000000000000" pitchFamily="2" charset="-122"/>
                </a:endParaRPr>
              </a:p>
              <a:p>
                <a:pPr algn="ctr"/>
                <a:endParaRPr lang="en-US" sz="1000" b="1" dirty="0">
                  <a:solidFill>
                    <a:schemeClr val="bg1"/>
                  </a:solidFill>
                  <a:cs typeface="+mn-ea"/>
                  <a:sym typeface="+mn-lt"/>
                </a:endParaRPr>
              </a:p>
            </p:txBody>
          </p:sp>
        </p:grpSp>
        <p:grpSp>
          <p:nvGrpSpPr>
            <p:cNvPr id="8" name="千图设计师MC：ID 29795607库_组合 7"/>
            <p:cNvGrpSpPr>
              <a:grpSpLocks noChangeAspect="1"/>
            </p:cNvGrpSpPr>
            <p:nvPr>
              <p:custDataLst>
                <p:tags r:id="rId5"/>
              </p:custDataLst>
            </p:nvPr>
          </p:nvGrpSpPr>
          <p:grpSpPr>
            <a:xfrm>
              <a:off x="5306247" y="4726459"/>
              <a:ext cx="1579507" cy="1580824"/>
              <a:chOff x="2779491" y="2517212"/>
              <a:chExt cx="648499" cy="649042"/>
            </a:xfrm>
          </p:grpSpPr>
          <p:sp>
            <p:nvSpPr>
              <p:cNvPr id="18" name="椭圆 17"/>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9" name="椭圆 18"/>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defTabSz="913765">
                  <a:defRPr/>
                </a:pPr>
                <a:r>
                  <a:rPr lang="zh-CN" altLang="zh-CN" sz="1600" b="1" dirty="0">
                    <a:solidFill>
                      <a:schemeClr val="bg1"/>
                    </a:solidFill>
                    <a:latin typeface="字体视界-NWE粗楷体" panose="02000500000000000000" pitchFamily="2" charset="-122"/>
                    <a:ea typeface="字体视界-NWE粗楷体" panose="02000500000000000000" pitchFamily="2" charset="-122"/>
                  </a:rPr>
                  <a:t>“</a:t>
                </a:r>
                <a:r>
                  <a:rPr lang="en-US" altLang="zh-CN" sz="1600" b="1" dirty="0">
                    <a:solidFill>
                      <a:schemeClr val="bg1"/>
                    </a:solidFill>
                    <a:latin typeface="字体视界-NWE粗楷体" panose="02000500000000000000" pitchFamily="2" charset="-122"/>
                    <a:ea typeface="字体视界-NWE粗楷体" panose="02000500000000000000" pitchFamily="2" charset="-122"/>
                  </a:rPr>
                  <a:t>123</a:t>
                </a:r>
                <a:r>
                  <a:rPr lang="zh-CN" altLang="zh-CN" sz="1600" b="1" dirty="0">
                    <a:solidFill>
                      <a:schemeClr val="bg1"/>
                    </a:solidFill>
                    <a:latin typeface="字体视界-NWE粗楷体" panose="02000500000000000000" pitchFamily="2" charset="-122"/>
                    <a:ea typeface="字体视界-NWE粗楷体" panose="02000500000000000000" pitchFamily="2" charset="-122"/>
                  </a:rPr>
                  <a:t>”工程建设</a:t>
                </a:r>
                <a:endParaRPr lang="en-US" altLang="zh-CN" sz="1600" b="1" dirty="0">
                  <a:solidFill>
                    <a:schemeClr val="bg1"/>
                  </a:solidFill>
                  <a:latin typeface="字体视界-NWE粗楷体" panose="02000500000000000000" pitchFamily="2" charset="-122"/>
                  <a:ea typeface="字体视界-NWE粗楷体" panose="02000500000000000000" pitchFamily="2" charset="-122"/>
                </a:endParaRPr>
              </a:p>
              <a:p>
                <a:pPr algn="ctr" defTabSz="913765">
                  <a:defRPr/>
                </a:pPr>
                <a:r>
                  <a:rPr lang="zh-CN" altLang="zh-CN" sz="1600" b="1" dirty="0">
                    <a:solidFill>
                      <a:schemeClr val="bg1"/>
                    </a:solidFill>
                    <a:latin typeface="字体视界-NWE粗楷体" panose="02000500000000000000" pitchFamily="2" charset="-122"/>
                    <a:ea typeface="字体视界-NWE粗楷体" panose="02000500000000000000" pitchFamily="2" charset="-122"/>
                  </a:rPr>
                  <a:t>有待加强</a:t>
                </a:r>
                <a:endParaRPr lang="zh-CN" altLang="en-US" sz="1600" b="1" dirty="0">
                  <a:solidFill>
                    <a:schemeClr val="bg1"/>
                  </a:solidFill>
                  <a:latin typeface="字体视界-NWE粗楷体" panose="02000500000000000000" pitchFamily="2" charset="-122"/>
                  <a:ea typeface="字体视界-NWE粗楷体" panose="02000500000000000000" pitchFamily="2" charset="-122"/>
                </a:endParaRPr>
              </a:p>
            </p:txBody>
          </p:sp>
        </p:grpSp>
        <p:grpSp>
          <p:nvGrpSpPr>
            <p:cNvPr id="9" name="千图设计师MC：ID 29795607库_组合 8"/>
            <p:cNvGrpSpPr>
              <a:grpSpLocks noChangeAspect="1"/>
            </p:cNvGrpSpPr>
            <p:nvPr>
              <p:custDataLst>
                <p:tags r:id="rId6"/>
              </p:custDataLst>
            </p:nvPr>
          </p:nvGrpSpPr>
          <p:grpSpPr>
            <a:xfrm>
              <a:off x="8980191" y="4726459"/>
              <a:ext cx="1579507" cy="1580824"/>
              <a:chOff x="3287425" y="3613920"/>
              <a:chExt cx="648499" cy="649042"/>
            </a:xfrm>
          </p:grpSpPr>
          <p:sp>
            <p:nvSpPr>
              <p:cNvPr id="16" name="椭圆 15"/>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7" name="椭圆 1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defTabSz="913765">
                  <a:defRPr/>
                </a:pPr>
                <a:r>
                  <a:rPr lang="zh-CN" altLang="zh-CN" sz="1600" b="1" dirty="0">
                    <a:solidFill>
                      <a:schemeClr val="bg1"/>
                    </a:solidFill>
                    <a:latin typeface="字体视界-NWE粗楷体" panose="02000500000000000000" pitchFamily="2" charset="-122"/>
                    <a:ea typeface="字体视界-NWE粗楷体" panose="02000500000000000000" pitchFamily="2" charset="-122"/>
                  </a:rPr>
                  <a:t>项目开发</a:t>
                </a:r>
                <a:endParaRPr lang="en-US" altLang="zh-CN" sz="1600" b="1" dirty="0">
                  <a:solidFill>
                    <a:schemeClr val="bg1"/>
                  </a:solidFill>
                  <a:latin typeface="字体视界-NWE粗楷体" panose="02000500000000000000" pitchFamily="2" charset="-122"/>
                  <a:ea typeface="字体视界-NWE粗楷体" panose="02000500000000000000" pitchFamily="2" charset="-122"/>
                </a:endParaRPr>
              </a:p>
              <a:p>
                <a:pPr defTabSz="913765">
                  <a:defRPr/>
                </a:pPr>
                <a:r>
                  <a:rPr lang="zh-CN" altLang="zh-CN" sz="1600" b="1" dirty="0">
                    <a:solidFill>
                      <a:schemeClr val="bg1"/>
                    </a:solidFill>
                    <a:latin typeface="字体视界-NWE粗楷体" panose="02000500000000000000" pitchFamily="2" charset="-122"/>
                    <a:ea typeface="字体视界-NWE粗楷体" panose="02000500000000000000" pitchFamily="2" charset="-122"/>
                  </a:rPr>
                  <a:t>有待加强</a:t>
                </a:r>
                <a:endParaRPr lang="zh-CN" altLang="en-US" sz="1600" b="1" dirty="0">
                  <a:solidFill>
                    <a:schemeClr val="bg1"/>
                  </a:solidFill>
                  <a:latin typeface="字体视界-NWE粗楷体" panose="02000500000000000000" pitchFamily="2" charset="-122"/>
                  <a:ea typeface="字体视界-NWE粗楷体" panose="02000500000000000000" pitchFamily="2" charset="-122"/>
                </a:endParaRPr>
              </a:p>
            </p:txBody>
          </p:sp>
        </p:grpSp>
      </p:grpSp>
      <p:grpSp>
        <p:nvGrpSpPr>
          <p:cNvPr id="24" name="组合 23"/>
          <p:cNvGrpSpPr/>
          <p:nvPr/>
        </p:nvGrpSpPr>
        <p:grpSpPr>
          <a:xfrm>
            <a:off x="2" y="-15241"/>
            <a:ext cx="12709234" cy="6914184"/>
            <a:chOff x="2" y="-15241"/>
            <a:chExt cx="12709234" cy="6914184"/>
          </a:xfrm>
        </p:grpSpPr>
        <p:sp>
          <p:nvSpPr>
            <p:cNvPr id="25" name="文本框 24"/>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26" name="矩形 25"/>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文本框 26"/>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28" name="矩形 27"/>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584892" y="2302070"/>
            <a:ext cx="9358151" cy="3268998"/>
            <a:chOff x="1584892" y="2302070"/>
            <a:chExt cx="9358151" cy="3268998"/>
          </a:xfrm>
        </p:grpSpPr>
        <p:sp>
          <p:nvSpPr>
            <p:cNvPr id="80" name="椭圆 79"/>
            <p:cNvSpPr/>
            <p:nvPr/>
          </p:nvSpPr>
          <p:spPr>
            <a:xfrm>
              <a:off x="7033285" y="3824614"/>
              <a:ext cx="2087588"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 name="组合 71"/>
            <p:cNvGrpSpPr/>
            <p:nvPr/>
          </p:nvGrpSpPr>
          <p:grpSpPr>
            <a:xfrm>
              <a:off x="3329017" y="2540682"/>
              <a:ext cx="5745631" cy="45719"/>
              <a:chOff x="1172471" y="1676076"/>
              <a:chExt cx="5747404" cy="45719"/>
            </a:xfrm>
          </p:grpSpPr>
          <p:sp>
            <p:nvSpPr>
              <p:cNvPr id="98" name="椭圆 97"/>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9" name="椭圆 98"/>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3" name="组合 73"/>
            <p:cNvGrpSpPr/>
            <p:nvPr/>
          </p:nvGrpSpPr>
          <p:grpSpPr>
            <a:xfrm>
              <a:off x="3329017" y="5086170"/>
              <a:ext cx="5745631" cy="45719"/>
              <a:chOff x="1172471" y="1676076"/>
              <a:chExt cx="5747404" cy="45719"/>
            </a:xfrm>
          </p:grpSpPr>
          <p:sp>
            <p:nvSpPr>
              <p:cNvPr id="96" name="椭圆 9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7" name="椭圆 9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4" name="组合 1"/>
            <p:cNvGrpSpPr/>
            <p:nvPr/>
          </p:nvGrpSpPr>
          <p:grpSpPr>
            <a:xfrm>
              <a:off x="3899937" y="2302070"/>
              <a:ext cx="2036374" cy="1550199"/>
              <a:chOff x="2924444" y="1726552"/>
              <a:chExt cx="1527752" cy="1162649"/>
            </a:xfrm>
            <a:solidFill>
              <a:schemeClr val="accent1"/>
            </a:solidFill>
          </p:grpSpPr>
          <p:sp>
            <p:nvSpPr>
              <p:cNvPr id="76" name="任意多边形 75"/>
              <p:cNvSpPr/>
              <p:nvPr/>
            </p:nvSpPr>
            <p:spPr>
              <a:xfrm>
                <a:off x="4152127" y="1754495"/>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任意多边形 76"/>
              <p:cNvSpPr/>
              <p:nvPr/>
            </p:nvSpPr>
            <p:spPr>
              <a:xfrm>
                <a:off x="2924444" y="1726552"/>
                <a:ext cx="1512724" cy="1162649"/>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4" name="Freeform 16"/>
              <p:cNvSpPr>
                <a:spLocks noEditPoints="1"/>
              </p:cNvSpPr>
              <p:nvPr/>
            </p:nvSpPr>
            <p:spPr bwMode="auto">
              <a:xfrm>
                <a:off x="3429180" y="2167063"/>
                <a:ext cx="270813" cy="238389"/>
              </a:xfrm>
              <a:custGeom>
                <a:avLst/>
                <a:gdLst>
                  <a:gd name="T0" fmla="*/ 683 w 735"/>
                  <a:gd name="T1" fmla="*/ 536 h 647"/>
                  <a:gd name="T2" fmla="*/ 648 w 735"/>
                  <a:gd name="T3" fmla="*/ 114 h 647"/>
                  <a:gd name="T4" fmla="*/ 90 w 735"/>
                  <a:gd name="T5" fmla="*/ 536 h 647"/>
                  <a:gd name="T6" fmla="*/ 55 w 735"/>
                  <a:gd name="T7" fmla="*/ 114 h 647"/>
                  <a:gd name="T8" fmla="*/ 36 w 735"/>
                  <a:gd name="T9" fmla="*/ 0 h 647"/>
                  <a:gd name="T10" fmla="*/ 735 w 735"/>
                  <a:gd name="T11" fmla="*/ 114 h 647"/>
                  <a:gd name="T12" fmla="*/ 683 w 735"/>
                  <a:gd name="T13" fmla="*/ 114 h 647"/>
                  <a:gd name="T14" fmla="*/ 334 w 735"/>
                  <a:gd name="T15" fmla="*/ 217 h 647"/>
                  <a:gd name="T16" fmla="*/ 284 w 735"/>
                  <a:gd name="T17" fmla="*/ 291 h 647"/>
                  <a:gd name="T18" fmla="*/ 334 w 735"/>
                  <a:gd name="T19" fmla="*/ 340 h 647"/>
                  <a:gd name="T20" fmla="*/ 404 w 735"/>
                  <a:gd name="T21" fmla="*/ 291 h 647"/>
                  <a:gd name="T22" fmla="*/ 456 w 735"/>
                  <a:gd name="T23" fmla="*/ 217 h 647"/>
                  <a:gd name="T24" fmla="*/ 404 w 735"/>
                  <a:gd name="T25" fmla="*/ 168 h 647"/>
                  <a:gd name="T26" fmla="*/ 334 w 735"/>
                  <a:gd name="T27" fmla="*/ 168 h 647"/>
                  <a:gd name="T28" fmla="*/ 279 w 735"/>
                  <a:gd name="T29" fmla="*/ 565 h 647"/>
                  <a:gd name="T30" fmla="*/ 15 w 735"/>
                  <a:gd name="T31" fmla="*/ 647 h 647"/>
                  <a:gd name="T32" fmla="*/ 215 w 735"/>
                  <a:gd name="T33" fmla="*/ 624 h 647"/>
                  <a:gd name="T34" fmla="*/ 237 w 735"/>
                  <a:gd name="T35" fmla="*/ 600 h 647"/>
                  <a:gd name="T36" fmla="*/ 256 w 735"/>
                  <a:gd name="T37" fmla="*/ 576 h 647"/>
                  <a:gd name="T38" fmla="*/ 475 w 735"/>
                  <a:gd name="T39" fmla="*/ 600 h 647"/>
                  <a:gd name="T40" fmla="*/ 499 w 735"/>
                  <a:gd name="T41" fmla="*/ 624 h 647"/>
                  <a:gd name="T42" fmla="*/ 518 w 735"/>
                  <a:gd name="T43" fmla="*/ 647 h 647"/>
                  <a:gd name="T44" fmla="*/ 723 w 735"/>
                  <a:gd name="T45" fmla="*/ 565 h 647"/>
                  <a:gd name="T46" fmla="*/ 452 w 735"/>
                  <a:gd name="T47" fmla="*/ 395 h 647"/>
                  <a:gd name="T48" fmla="*/ 279 w 735"/>
                  <a:gd name="T49" fmla="*/ 395 h 647"/>
                  <a:gd name="T50" fmla="*/ 513 w 735"/>
                  <a:gd name="T51" fmla="*/ 484 h 647"/>
                  <a:gd name="T52" fmla="*/ 589 w 735"/>
                  <a:gd name="T53" fmla="*/ 395 h 647"/>
                  <a:gd name="T54" fmla="*/ 513 w 735"/>
                  <a:gd name="T55" fmla="*/ 395 h 647"/>
                  <a:gd name="T56" fmla="*/ 513 w 735"/>
                  <a:gd name="T57" fmla="*/ 314 h 647"/>
                  <a:gd name="T58" fmla="*/ 589 w 735"/>
                  <a:gd name="T59" fmla="*/ 225 h 647"/>
                  <a:gd name="T60" fmla="*/ 513 w 735"/>
                  <a:gd name="T61" fmla="*/ 225 h 647"/>
                  <a:gd name="T62" fmla="*/ 142 w 735"/>
                  <a:gd name="T63" fmla="*/ 314 h 647"/>
                  <a:gd name="T64" fmla="*/ 218 w 735"/>
                  <a:gd name="T65" fmla="*/ 225 h 647"/>
                  <a:gd name="T66" fmla="*/ 142 w 735"/>
                  <a:gd name="T67" fmla="*/ 225 h 647"/>
                  <a:gd name="T68" fmla="*/ 142 w 735"/>
                  <a:gd name="T69" fmla="*/ 484 h 647"/>
                  <a:gd name="T70" fmla="*/ 218 w 735"/>
                  <a:gd name="T71" fmla="*/ 39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647">
                    <a:moveTo>
                      <a:pt x="683" y="114"/>
                    </a:moveTo>
                    <a:lnTo>
                      <a:pt x="683" y="536"/>
                    </a:lnTo>
                    <a:lnTo>
                      <a:pt x="648" y="536"/>
                    </a:lnTo>
                    <a:lnTo>
                      <a:pt x="648" y="114"/>
                    </a:lnTo>
                    <a:lnTo>
                      <a:pt x="90" y="114"/>
                    </a:lnTo>
                    <a:lnTo>
                      <a:pt x="90" y="536"/>
                    </a:lnTo>
                    <a:lnTo>
                      <a:pt x="55" y="536"/>
                    </a:lnTo>
                    <a:lnTo>
                      <a:pt x="55" y="114"/>
                    </a:lnTo>
                    <a:lnTo>
                      <a:pt x="0" y="114"/>
                    </a:lnTo>
                    <a:lnTo>
                      <a:pt x="36" y="0"/>
                    </a:lnTo>
                    <a:lnTo>
                      <a:pt x="700" y="0"/>
                    </a:lnTo>
                    <a:lnTo>
                      <a:pt x="735" y="114"/>
                    </a:lnTo>
                    <a:lnTo>
                      <a:pt x="683" y="114"/>
                    </a:lnTo>
                    <a:lnTo>
                      <a:pt x="683" y="114"/>
                    </a:lnTo>
                    <a:close/>
                    <a:moveTo>
                      <a:pt x="334" y="168"/>
                    </a:moveTo>
                    <a:lnTo>
                      <a:pt x="334" y="217"/>
                    </a:lnTo>
                    <a:lnTo>
                      <a:pt x="284" y="217"/>
                    </a:lnTo>
                    <a:lnTo>
                      <a:pt x="284" y="291"/>
                    </a:lnTo>
                    <a:lnTo>
                      <a:pt x="334" y="291"/>
                    </a:lnTo>
                    <a:lnTo>
                      <a:pt x="334" y="340"/>
                    </a:lnTo>
                    <a:lnTo>
                      <a:pt x="404" y="340"/>
                    </a:lnTo>
                    <a:lnTo>
                      <a:pt x="404" y="291"/>
                    </a:lnTo>
                    <a:lnTo>
                      <a:pt x="456" y="291"/>
                    </a:lnTo>
                    <a:lnTo>
                      <a:pt x="456" y="217"/>
                    </a:lnTo>
                    <a:lnTo>
                      <a:pt x="404" y="217"/>
                    </a:lnTo>
                    <a:lnTo>
                      <a:pt x="404" y="168"/>
                    </a:lnTo>
                    <a:lnTo>
                      <a:pt x="334" y="168"/>
                    </a:lnTo>
                    <a:lnTo>
                      <a:pt x="334" y="168"/>
                    </a:lnTo>
                    <a:close/>
                    <a:moveTo>
                      <a:pt x="279" y="395"/>
                    </a:moveTo>
                    <a:lnTo>
                      <a:pt x="279" y="565"/>
                    </a:lnTo>
                    <a:lnTo>
                      <a:pt x="15" y="565"/>
                    </a:lnTo>
                    <a:lnTo>
                      <a:pt x="15" y="647"/>
                    </a:lnTo>
                    <a:lnTo>
                      <a:pt x="215" y="647"/>
                    </a:lnTo>
                    <a:lnTo>
                      <a:pt x="215" y="624"/>
                    </a:lnTo>
                    <a:lnTo>
                      <a:pt x="237" y="624"/>
                    </a:lnTo>
                    <a:lnTo>
                      <a:pt x="237" y="600"/>
                    </a:lnTo>
                    <a:lnTo>
                      <a:pt x="256" y="600"/>
                    </a:lnTo>
                    <a:lnTo>
                      <a:pt x="256" y="576"/>
                    </a:lnTo>
                    <a:lnTo>
                      <a:pt x="475" y="576"/>
                    </a:lnTo>
                    <a:lnTo>
                      <a:pt x="475" y="600"/>
                    </a:lnTo>
                    <a:lnTo>
                      <a:pt x="499" y="600"/>
                    </a:lnTo>
                    <a:lnTo>
                      <a:pt x="499" y="624"/>
                    </a:lnTo>
                    <a:lnTo>
                      <a:pt x="518" y="624"/>
                    </a:lnTo>
                    <a:lnTo>
                      <a:pt x="518" y="647"/>
                    </a:lnTo>
                    <a:lnTo>
                      <a:pt x="723" y="647"/>
                    </a:lnTo>
                    <a:lnTo>
                      <a:pt x="723" y="565"/>
                    </a:lnTo>
                    <a:lnTo>
                      <a:pt x="452" y="565"/>
                    </a:lnTo>
                    <a:lnTo>
                      <a:pt x="452" y="395"/>
                    </a:lnTo>
                    <a:lnTo>
                      <a:pt x="279" y="395"/>
                    </a:lnTo>
                    <a:lnTo>
                      <a:pt x="279" y="395"/>
                    </a:lnTo>
                    <a:close/>
                    <a:moveTo>
                      <a:pt x="513" y="395"/>
                    </a:moveTo>
                    <a:lnTo>
                      <a:pt x="513" y="484"/>
                    </a:lnTo>
                    <a:lnTo>
                      <a:pt x="589" y="484"/>
                    </a:lnTo>
                    <a:lnTo>
                      <a:pt x="589" y="395"/>
                    </a:lnTo>
                    <a:lnTo>
                      <a:pt x="513" y="395"/>
                    </a:lnTo>
                    <a:lnTo>
                      <a:pt x="513" y="395"/>
                    </a:lnTo>
                    <a:close/>
                    <a:moveTo>
                      <a:pt x="513" y="225"/>
                    </a:moveTo>
                    <a:lnTo>
                      <a:pt x="513" y="314"/>
                    </a:lnTo>
                    <a:lnTo>
                      <a:pt x="589" y="314"/>
                    </a:lnTo>
                    <a:lnTo>
                      <a:pt x="589" y="225"/>
                    </a:lnTo>
                    <a:lnTo>
                      <a:pt x="513" y="225"/>
                    </a:lnTo>
                    <a:lnTo>
                      <a:pt x="513" y="225"/>
                    </a:lnTo>
                    <a:close/>
                    <a:moveTo>
                      <a:pt x="142" y="225"/>
                    </a:moveTo>
                    <a:lnTo>
                      <a:pt x="142" y="314"/>
                    </a:lnTo>
                    <a:lnTo>
                      <a:pt x="218" y="314"/>
                    </a:lnTo>
                    <a:lnTo>
                      <a:pt x="218" y="225"/>
                    </a:lnTo>
                    <a:lnTo>
                      <a:pt x="142" y="225"/>
                    </a:lnTo>
                    <a:lnTo>
                      <a:pt x="142" y="225"/>
                    </a:lnTo>
                    <a:close/>
                    <a:moveTo>
                      <a:pt x="142" y="395"/>
                    </a:moveTo>
                    <a:lnTo>
                      <a:pt x="142" y="484"/>
                    </a:lnTo>
                    <a:lnTo>
                      <a:pt x="218" y="484"/>
                    </a:lnTo>
                    <a:lnTo>
                      <a:pt x="218" y="395"/>
                    </a:lnTo>
                    <a:lnTo>
                      <a:pt x="142" y="395"/>
                    </a:lnTo>
                    <a:close/>
                  </a:path>
                </a:pathLst>
              </a:custGeom>
              <a:solidFill>
                <a:schemeClr val="bg1"/>
              </a:solidFill>
              <a:ln>
                <a:noFill/>
              </a:ln>
              <a:effectLst>
                <a:innerShdw blurRad="25400">
                  <a:prstClr val="black">
                    <a:alpha val="36000"/>
                  </a:prstClr>
                </a:innerShdw>
              </a:effectLst>
            </p:spPr>
            <p:txBody>
              <a:bodyPr vert="horz" wrap="square" lIns="121882" tIns="60941" rIns="121882" bIns="60941" numCol="1" anchor="t" anchorCtr="0" compatLnSpc="1"/>
              <a:lstStyle/>
              <a:p>
                <a:endParaRPr lang="zh-CN" altLang="en-US" sz="2400">
                  <a:solidFill>
                    <a:schemeClr val="bg1">
                      <a:alpha val="99000"/>
                    </a:schemeClr>
                  </a:solidFill>
                  <a:cs typeface="+mn-ea"/>
                  <a:sym typeface="+mn-lt"/>
                </a:endParaRPr>
              </a:p>
            </p:txBody>
          </p:sp>
        </p:grpSp>
        <p:grpSp>
          <p:nvGrpSpPr>
            <p:cNvPr id="5" name="组合 2"/>
            <p:cNvGrpSpPr/>
            <p:nvPr/>
          </p:nvGrpSpPr>
          <p:grpSpPr>
            <a:xfrm>
              <a:off x="3257032" y="3824614"/>
              <a:ext cx="2679281" cy="1573146"/>
              <a:chOff x="2442115" y="2868460"/>
              <a:chExt cx="2010081" cy="1179860"/>
            </a:xfrm>
          </p:grpSpPr>
          <p:sp>
            <p:nvSpPr>
              <p:cNvPr id="70" name="任意多边形 69"/>
              <p:cNvSpPr/>
              <p:nvPr/>
            </p:nvSpPr>
            <p:spPr>
              <a:xfrm flipV="1">
                <a:off x="4152127" y="3840631"/>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5" name="椭圆 74"/>
              <p:cNvSpPr/>
              <p:nvPr/>
            </p:nvSpPr>
            <p:spPr>
              <a:xfrm>
                <a:off x="2442115" y="2868460"/>
                <a:ext cx="1566174" cy="3428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9" name="任意多边形 78"/>
              <p:cNvSpPr/>
              <p:nvPr/>
            </p:nvSpPr>
            <p:spPr>
              <a:xfrm flipV="1">
                <a:off x="2921995" y="2880735"/>
                <a:ext cx="1515173" cy="1167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3" name="Freeform 8"/>
              <p:cNvSpPr>
                <a:spLocks noEditPoints="1"/>
              </p:cNvSpPr>
              <p:nvPr/>
            </p:nvSpPr>
            <p:spPr bwMode="auto">
              <a:xfrm>
                <a:off x="3473389" y="3308737"/>
                <a:ext cx="277534" cy="235865"/>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1882" tIns="60941" rIns="121882" bIns="60941" numCol="1" anchor="t" anchorCtr="0" compatLnSpc="1"/>
              <a:lstStyle/>
              <a:p>
                <a:endParaRPr lang="zh-CN" altLang="en-US" sz="2400">
                  <a:cs typeface="+mn-ea"/>
                  <a:sym typeface="+mn-lt"/>
                </a:endParaRPr>
              </a:p>
            </p:txBody>
          </p:sp>
        </p:grpSp>
        <p:grpSp>
          <p:nvGrpSpPr>
            <p:cNvPr id="6" name="组合 3"/>
            <p:cNvGrpSpPr/>
            <p:nvPr/>
          </p:nvGrpSpPr>
          <p:grpSpPr>
            <a:xfrm>
              <a:off x="6267438" y="3854773"/>
              <a:ext cx="2043745" cy="1528783"/>
              <a:chOff x="4700618" y="2891079"/>
              <a:chExt cx="1533282" cy="1146587"/>
            </a:xfrm>
            <a:solidFill>
              <a:schemeClr val="accent2"/>
            </a:solidFill>
          </p:grpSpPr>
          <p:sp>
            <p:nvSpPr>
              <p:cNvPr id="69" name="任意多边形 68"/>
              <p:cNvSpPr/>
              <p:nvPr/>
            </p:nvSpPr>
            <p:spPr>
              <a:xfrm flipH="1" flipV="1">
                <a:off x="4700618" y="3840631"/>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8" name="任意多边形 77"/>
              <p:cNvSpPr/>
              <p:nvPr/>
            </p:nvSpPr>
            <p:spPr>
              <a:xfrm flipH="1" flipV="1">
                <a:off x="4716277" y="2891079"/>
                <a:ext cx="1517623" cy="114658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4" name="Freeform 7"/>
              <p:cNvSpPr>
                <a:spLocks noEditPoints="1"/>
              </p:cNvSpPr>
              <p:nvPr/>
            </p:nvSpPr>
            <p:spPr bwMode="auto">
              <a:xfrm>
                <a:off x="5557487" y="3298939"/>
                <a:ext cx="267551" cy="311628"/>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1882" tIns="60941" rIns="121882" bIns="60941" numCol="1" anchor="t" anchorCtr="0" compatLnSpc="1"/>
              <a:lstStyle/>
              <a:p>
                <a:endParaRPr lang="zh-CN" altLang="en-US" sz="2400">
                  <a:cs typeface="+mn-ea"/>
                  <a:sym typeface="+mn-lt"/>
                </a:endParaRPr>
              </a:p>
            </p:txBody>
          </p:sp>
        </p:grpSp>
        <p:grpSp>
          <p:nvGrpSpPr>
            <p:cNvPr id="7" name="Group 14"/>
            <p:cNvGrpSpPr/>
            <p:nvPr/>
          </p:nvGrpSpPr>
          <p:grpSpPr>
            <a:xfrm>
              <a:off x="5729907" y="3479467"/>
              <a:ext cx="845998" cy="717619"/>
              <a:chOff x="4130294" y="1070076"/>
              <a:chExt cx="635754" cy="539115"/>
            </a:xfrm>
            <a:solidFill>
              <a:schemeClr val="accent1"/>
            </a:solidFill>
          </p:grpSpPr>
          <p:sp>
            <p:nvSpPr>
              <p:cNvPr id="87"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2400" dirty="0">
                  <a:cs typeface="+mn-ea"/>
                  <a:sym typeface="+mn-lt"/>
                </a:endParaRPr>
              </a:p>
            </p:txBody>
          </p:sp>
          <p:sp>
            <p:nvSpPr>
              <p:cNvPr id="88"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2400">
                  <a:cs typeface="+mn-ea"/>
                  <a:sym typeface="+mn-lt"/>
                </a:endParaRPr>
              </a:p>
            </p:txBody>
          </p:sp>
        </p:grpSp>
        <p:grpSp>
          <p:nvGrpSpPr>
            <p:cNvPr id="8" name="组合 4"/>
            <p:cNvGrpSpPr/>
            <p:nvPr/>
          </p:nvGrpSpPr>
          <p:grpSpPr>
            <a:xfrm>
              <a:off x="6267438" y="2302071"/>
              <a:ext cx="2043295" cy="1557881"/>
              <a:chOff x="4700618" y="1726553"/>
              <a:chExt cx="1532944" cy="1168410"/>
            </a:xfrm>
            <a:solidFill>
              <a:schemeClr val="accent2"/>
            </a:solidFill>
          </p:grpSpPr>
          <p:sp>
            <p:nvSpPr>
              <p:cNvPr id="71" name="任意多边形 70"/>
              <p:cNvSpPr/>
              <p:nvPr/>
            </p:nvSpPr>
            <p:spPr>
              <a:xfrm flipH="1">
                <a:off x="4700618" y="1754495"/>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3" name="任意多边形 72"/>
              <p:cNvSpPr/>
              <p:nvPr/>
            </p:nvSpPr>
            <p:spPr>
              <a:xfrm flipH="1">
                <a:off x="4716277" y="1726553"/>
                <a:ext cx="1517285" cy="116841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6" name="Freeform 21"/>
              <p:cNvSpPr>
                <a:spLocks noEditPoints="1"/>
              </p:cNvSpPr>
              <p:nvPr/>
            </p:nvSpPr>
            <p:spPr bwMode="auto">
              <a:xfrm>
                <a:off x="5475074" y="2110807"/>
                <a:ext cx="227135" cy="306633"/>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1882" tIns="60941" rIns="121882" bIns="60941" numCol="1" anchor="t" anchorCtr="0" compatLnSpc="1"/>
              <a:lstStyle/>
              <a:p>
                <a:endParaRPr lang="zh-CN" altLang="en-US" sz="2400">
                  <a:cs typeface="+mn-ea"/>
                  <a:sym typeface="+mn-lt"/>
                </a:endParaRPr>
              </a:p>
            </p:txBody>
          </p:sp>
        </p:grpSp>
        <p:sp>
          <p:nvSpPr>
            <p:cNvPr id="100" name="TextBox 99"/>
            <p:cNvSpPr txBox="1"/>
            <p:nvPr/>
          </p:nvSpPr>
          <p:spPr>
            <a:xfrm>
              <a:off x="1584892" y="2806673"/>
              <a:ext cx="2320777" cy="648972"/>
            </a:xfrm>
            <a:prstGeom prst="rect">
              <a:avLst/>
            </a:prstGeom>
            <a:noFill/>
          </p:spPr>
          <p:txBody>
            <a:bodyPr wrap="square" lIns="94056" tIns="47028" rIns="94056" bIns="47028" rtlCol="0">
              <a:spAutoFit/>
            </a:bodyPr>
            <a:lstStyle/>
            <a:p>
              <a:pPr algn="just"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rPr>
                <a:t>加强对各项报表和工作流程的规范管理，健全各种台账制度，做到有章可循，有迹可循。</a:t>
              </a:r>
            </a:p>
          </p:txBody>
        </p:sp>
        <p:sp>
          <p:nvSpPr>
            <p:cNvPr id="102" name="TextBox 101"/>
            <p:cNvSpPr txBox="1"/>
            <p:nvPr/>
          </p:nvSpPr>
          <p:spPr>
            <a:xfrm>
              <a:off x="8622266" y="2806673"/>
              <a:ext cx="2320777" cy="648972"/>
            </a:xfrm>
            <a:prstGeom prst="rect">
              <a:avLst/>
            </a:prstGeom>
            <a:noFill/>
          </p:spPr>
          <p:txBody>
            <a:bodyPr wrap="square" lIns="94056" tIns="47028" rIns="94056" bIns="47028" rtlCol="0">
              <a:spAutoFit/>
            </a:bodyPr>
            <a:lstStyle/>
            <a:p>
              <a:pPr algn="just"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rPr>
                <a:t>提高增值业务代办渠道营销积极性，加大代办渠道增值业务营销力度。</a:t>
              </a:r>
            </a:p>
          </p:txBody>
        </p:sp>
        <p:sp>
          <p:nvSpPr>
            <p:cNvPr id="104" name="TextBox 103"/>
            <p:cNvSpPr txBox="1"/>
            <p:nvPr/>
          </p:nvSpPr>
          <p:spPr>
            <a:xfrm>
              <a:off x="1584892" y="4829698"/>
              <a:ext cx="2320777" cy="741370"/>
            </a:xfrm>
            <a:prstGeom prst="rect">
              <a:avLst/>
            </a:prstGeom>
            <a:noFill/>
          </p:spPr>
          <p:txBody>
            <a:bodyPr wrap="square" lIns="94056" tIns="47028" rIns="94056" bIns="47028" rtlCol="0">
              <a:spAutoFit/>
            </a:bodyPr>
            <a:lstStyle/>
            <a:p>
              <a:pPr>
                <a:lnSpc>
                  <a:spcPct val="120000"/>
                </a:lnSpc>
              </a:pPr>
              <a:r>
                <a:rPr lang="zh-CN" altLang="en-US" sz="1200" dirty="0">
                  <a:solidFill>
                    <a:srgbClr val="0D1217"/>
                  </a:solidFill>
                  <a:latin typeface="字体视界-NWE粗楷体" panose="02000500000000000000" pitchFamily="2" charset="-122"/>
                  <a:ea typeface="字体视界-NWE粗楷体" panose="02000500000000000000" pitchFamily="2" charset="-122"/>
                </a:rPr>
                <a:t>加大对各类优秀营销案例的宣贯和跟踪，结合营销案和指标进行检查指导、考核和激励</a:t>
              </a:r>
              <a:endParaRPr lang="en-US" altLang="zh-CN" sz="1200" dirty="0">
                <a:solidFill>
                  <a:schemeClr val="tx1">
                    <a:lumMod val="85000"/>
                    <a:lumOff val="15000"/>
                  </a:schemeClr>
                </a:solidFill>
                <a:cs typeface="+mn-ea"/>
                <a:sym typeface="+mn-lt"/>
              </a:endParaRPr>
            </a:p>
          </p:txBody>
        </p:sp>
        <p:sp>
          <p:nvSpPr>
            <p:cNvPr id="106" name="TextBox 105"/>
            <p:cNvSpPr txBox="1"/>
            <p:nvPr/>
          </p:nvSpPr>
          <p:spPr>
            <a:xfrm>
              <a:off x="8622266" y="4829698"/>
              <a:ext cx="2320777" cy="741370"/>
            </a:xfrm>
            <a:prstGeom prst="rect">
              <a:avLst/>
            </a:prstGeom>
            <a:noFill/>
          </p:spPr>
          <p:txBody>
            <a:bodyPr wrap="square" lIns="94056" tIns="47028" rIns="94056" bIns="47028" rtlCol="0">
              <a:spAutoFit/>
            </a:bodyPr>
            <a:lstStyle/>
            <a:p>
              <a:pPr>
                <a:lnSpc>
                  <a:spcPct val="120000"/>
                </a:lnSpc>
              </a:pPr>
              <a:r>
                <a:rPr lang="zh-CN" altLang="en-US" sz="1200" dirty="0">
                  <a:solidFill>
                    <a:srgbClr val="0D1217"/>
                  </a:solidFill>
                  <a:latin typeface="字体视界-NWE粗楷体" panose="02000500000000000000" pitchFamily="2" charset="-122"/>
                  <a:ea typeface="字体视界-NWE粗楷体" panose="02000500000000000000" pitchFamily="2" charset="-122"/>
                </a:rPr>
                <a:t>建议分公司配置专职宣传人员并保持人员稳定，提升宣传人员意识和能力</a:t>
              </a:r>
              <a:endParaRPr lang="en-US" altLang="zh-CN" sz="1200" dirty="0">
                <a:solidFill>
                  <a:schemeClr val="tx1">
                    <a:lumMod val="85000"/>
                    <a:lumOff val="15000"/>
                  </a:schemeClr>
                </a:solidFill>
                <a:cs typeface="+mn-ea"/>
                <a:sym typeface="+mn-lt"/>
              </a:endParaRPr>
            </a:p>
          </p:txBody>
        </p:sp>
      </p:grpSp>
      <p:grpSp>
        <p:nvGrpSpPr>
          <p:cNvPr id="37" name="组合 36"/>
          <p:cNvGrpSpPr/>
          <p:nvPr/>
        </p:nvGrpSpPr>
        <p:grpSpPr>
          <a:xfrm>
            <a:off x="2" y="-15241"/>
            <a:ext cx="12709234" cy="6914184"/>
            <a:chOff x="2" y="-15241"/>
            <a:chExt cx="12709234" cy="6914184"/>
          </a:xfrm>
        </p:grpSpPr>
        <p:sp>
          <p:nvSpPr>
            <p:cNvPr id="38" name="文本框 37"/>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9" name="矩形 38"/>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文本框 39"/>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41" name="矩形 40"/>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1156" y="1741773"/>
            <a:ext cx="10780302" cy="4740947"/>
            <a:chOff x="-37826" y="1206064"/>
            <a:chExt cx="10780302" cy="4740947"/>
          </a:xfrm>
        </p:grpSpPr>
        <p:grpSp>
          <p:nvGrpSpPr>
            <p:cNvPr id="30" name="千图设计师MC：ID 29795607库_组合 29"/>
            <p:cNvGrpSpPr/>
            <p:nvPr>
              <p:custDataLst>
                <p:tags r:id="rId1"/>
              </p:custDataLst>
            </p:nvPr>
          </p:nvGrpSpPr>
          <p:grpSpPr>
            <a:xfrm>
              <a:off x="3934447" y="1528761"/>
              <a:ext cx="6808029" cy="952564"/>
              <a:chOff x="3934447" y="1528761"/>
              <a:chExt cx="6808029" cy="952564"/>
            </a:xfrm>
          </p:grpSpPr>
          <p:sp>
            <p:nvSpPr>
              <p:cNvPr id="20" name="右箭头 6"/>
              <p:cNvSpPr/>
              <p:nvPr/>
            </p:nvSpPr>
            <p:spPr bwMode="auto">
              <a:xfrm>
                <a:off x="3934447" y="1528761"/>
                <a:ext cx="3894838" cy="930518"/>
              </a:xfrm>
              <a:prstGeom prst="rightArrow">
                <a:avLst>
                  <a:gd name="adj1" fmla="val 66667"/>
                  <a:gd name="adj2" fmla="val 66667"/>
                </a:avLst>
              </a:prstGeom>
              <a:solidFill>
                <a:schemeClr val="accent1"/>
              </a:solidFill>
              <a:ln w="19050">
                <a:noFill/>
                <a:round/>
              </a:ln>
            </p:spPr>
            <p:txBody>
              <a:bodyPr vert="horz" wrap="none" lIns="91440" tIns="45720" rIns="91440" bIns="45720" anchor="ctr" anchorCtr="1" compatLnSpc="1">
                <a:normAutofit/>
              </a:bodyPr>
              <a:lstStyle/>
              <a:p>
                <a:pPr algn="ctr"/>
                <a:r>
                  <a:rPr lang="zh-CN" altLang="en-US" sz="1200" b="1" dirty="0">
                    <a:solidFill>
                      <a:schemeClr val="bg1"/>
                    </a:solidFill>
                    <a:cs typeface="+mn-ea"/>
                    <a:sym typeface="+mn-lt"/>
                  </a:rPr>
                  <a:t>输入标题文本</a:t>
                </a:r>
              </a:p>
            </p:txBody>
          </p:sp>
          <p:grpSp>
            <p:nvGrpSpPr>
              <p:cNvPr id="21" name="组合 20"/>
              <p:cNvGrpSpPr/>
              <p:nvPr/>
            </p:nvGrpSpPr>
            <p:grpSpPr>
              <a:xfrm>
                <a:off x="7829285" y="1624688"/>
                <a:ext cx="2913191" cy="856637"/>
                <a:chOff x="1415480" y="1651350"/>
                <a:chExt cx="2913191" cy="856637"/>
              </a:xfrm>
            </p:grpSpPr>
            <p:sp>
              <p:nvSpPr>
                <p:cNvPr id="28" name="文本框 18"/>
                <p:cNvSpPr txBox="1"/>
                <p:nvPr/>
              </p:nvSpPr>
              <p:spPr bwMode="auto">
                <a:xfrm>
                  <a:off x="1415480" y="1651350"/>
                  <a:ext cx="2913191" cy="309958"/>
                </a:xfrm>
                <a:prstGeom prst="rect">
                  <a:avLst/>
                </a:prstGeom>
                <a:noFill/>
              </p:spPr>
              <p:txBody>
                <a:bodyPr wrap="none" lIns="360000" tIns="0" rIns="0" bIns="0" anchor="ctr" anchorCtr="0">
                  <a:normAutofit/>
                </a:bodyPr>
                <a:lstStyle/>
                <a:p>
                  <a:pPr algn="ctr" defTabSz="913765">
                    <a:defRPr/>
                  </a:pPr>
                  <a:r>
                    <a:rPr lang="zh-CN" altLang="en-US" sz="1400" b="1" dirty="0">
                      <a:solidFill>
                        <a:srgbClr val="0D1217"/>
                      </a:solidFill>
                      <a:latin typeface="字体视界-NWE粗楷体" panose="02000500000000000000" pitchFamily="2" charset="-122"/>
                      <a:ea typeface="字体视界-NWE粗楷体" panose="02000500000000000000" pitchFamily="2" charset="-122"/>
                    </a:rPr>
                    <a:t>成为经营管理的佼佼者</a:t>
                  </a:r>
                </a:p>
              </p:txBody>
            </p:sp>
            <p:sp>
              <p:nvSpPr>
                <p:cNvPr id="29" name="文本框 19"/>
                <p:cNvSpPr txBox="1"/>
                <p:nvPr/>
              </p:nvSpPr>
              <p:spPr bwMode="auto">
                <a:xfrm>
                  <a:off x="1415480" y="1951808"/>
                  <a:ext cx="2913191" cy="556179"/>
                </a:xfrm>
                <a:prstGeom prst="rect">
                  <a:avLst/>
                </a:prstGeom>
                <a:noFill/>
              </p:spPr>
              <p:txBody>
                <a:bodyPr wrap="square" lIns="360000" tIns="0" rIns="0" bIns="0" anchor="ctr" anchorCtr="0">
                  <a:normAutofit/>
                </a:bodyPr>
                <a:lstStyle/>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经营业绩优</a:t>
                  </a: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公司治理优</a:t>
                  </a: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品牌形象优</a:t>
                  </a:r>
                </a:p>
              </p:txBody>
            </p:sp>
          </p:grpSp>
        </p:grpSp>
        <p:grpSp>
          <p:nvGrpSpPr>
            <p:cNvPr id="31" name="千图设计师MC：ID 29795607库_组合 30"/>
            <p:cNvGrpSpPr/>
            <p:nvPr>
              <p:custDataLst>
                <p:tags r:id="rId2"/>
              </p:custDataLst>
            </p:nvPr>
          </p:nvGrpSpPr>
          <p:grpSpPr>
            <a:xfrm>
              <a:off x="3593260" y="3063322"/>
              <a:ext cx="6475767" cy="930518"/>
              <a:chOff x="3593260" y="3063322"/>
              <a:chExt cx="6475767" cy="930518"/>
            </a:xfrm>
          </p:grpSpPr>
          <p:sp>
            <p:nvSpPr>
              <p:cNvPr id="19" name="右箭头 5"/>
              <p:cNvSpPr/>
              <p:nvPr/>
            </p:nvSpPr>
            <p:spPr bwMode="auto">
              <a:xfrm>
                <a:off x="3593260" y="3063322"/>
                <a:ext cx="3562576" cy="930518"/>
              </a:xfrm>
              <a:prstGeom prst="rightArrow">
                <a:avLst>
                  <a:gd name="adj1" fmla="val 66667"/>
                  <a:gd name="adj2" fmla="val 66667"/>
                </a:avLst>
              </a:prstGeom>
              <a:solidFill>
                <a:schemeClr val="accent2"/>
              </a:solidFill>
              <a:ln w="19050">
                <a:noFill/>
                <a:round/>
              </a:ln>
            </p:spPr>
            <p:txBody>
              <a:bodyPr vert="horz" wrap="none" lIns="91440" tIns="45720" rIns="91440" bIns="45720" anchor="ctr" anchorCtr="1" compatLnSpc="1">
                <a:normAutofit/>
              </a:bodyPr>
              <a:lstStyle/>
              <a:p>
                <a:pPr lvl="0" algn="ctr"/>
                <a:r>
                  <a:rPr lang="zh-CN" altLang="en-US" sz="1200" b="1" dirty="0">
                    <a:solidFill>
                      <a:srgbClr val="FFFFFF"/>
                    </a:solidFill>
                    <a:cs typeface="+mn-ea"/>
                    <a:sym typeface="+mn-lt"/>
                  </a:rPr>
                  <a:t>输入标题文本</a:t>
                </a:r>
              </a:p>
            </p:txBody>
          </p:sp>
          <p:grpSp>
            <p:nvGrpSpPr>
              <p:cNvPr id="22" name="组合 21"/>
              <p:cNvGrpSpPr/>
              <p:nvPr/>
            </p:nvGrpSpPr>
            <p:grpSpPr>
              <a:xfrm>
                <a:off x="7155836" y="3129756"/>
                <a:ext cx="2913191" cy="856637"/>
                <a:chOff x="1415480" y="1651350"/>
                <a:chExt cx="2913191" cy="856637"/>
              </a:xfrm>
            </p:grpSpPr>
            <p:sp>
              <p:nvSpPr>
                <p:cNvPr id="26" name="文本框 16"/>
                <p:cNvSpPr txBox="1"/>
                <p:nvPr/>
              </p:nvSpPr>
              <p:spPr bwMode="auto">
                <a:xfrm>
                  <a:off x="1415480" y="1651350"/>
                  <a:ext cx="2913191" cy="309958"/>
                </a:xfrm>
                <a:prstGeom prst="rect">
                  <a:avLst/>
                </a:prstGeom>
                <a:noFill/>
              </p:spPr>
              <p:txBody>
                <a:bodyPr wrap="none" lIns="360000" tIns="0" rIns="0" bIns="0" anchor="ctr" anchorCtr="0">
                  <a:normAutofit/>
                </a:bodyPr>
                <a:lstStyle/>
                <a:p>
                  <a:pPr defTabSz="913765">
                    <a:defRPr/>
                  </a:pPr>
                  <a:r>
                    <a:rPr lang="zh-CN" altLang="en-US" sz="1400" b="1" dirty="0">
                      <a:solidFill>
                        <a:srgbClr val="000000"/>
                      </a:solidFill>
                      <a:latin typeface="字体视界-NWE粗楷体" panose="02000500000000000000" pitchFamily="2" charset="-122"/>
                      <a:ea typeface="字体视界-NWE粗楷体" panose="02000500000000000000" pitchFamily="2" charset="-122"/>
                    </a:rPr>
                    <a:t>成为行业发展的领跑者</a:t>
                  </a:r>
                </a:p>
              </p:txBody>
            </p:sp>
            <p:sp>
              <p:nvSpPr>
                <p:cNvPr id="27" name="文本框 17"/>
                <p:cNvSpPr txBox="1"/>
                <p:nvPr/>
              </p:nvSpPr>
              <p:spPr bwMode="auto">
                <a:xfrm>
                  <a:off x="1415480" y="1951808"/>
                  <a:ext cx="2913191" cy="556179"/>
                </a:xfrm>
                <a:prstGeom prst="rect">
                  <a:avLst/>
                </a:prstGeom>
                <a:noFill/>
              </p:spPr>
              <p:txBody>
                <a:bodyPr wrap="square" lIns="360000" tIns="0" rIns="0" bIns="0" anchor="ctr" anchorCtr="0">
                  <a:normAutofit/>
                </a:bodyPr>
                <a:lstStyle/>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核心竞争力强</a:t>
                  </a: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引领行业发展</a:t>
                  </a: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居于领先地位</a:t>
                  </a:r>
                  <a:endParaRPr lang="zh-CN" altLang="en-US" sz="1000" dirty="0">
                    <a:solidFill>
                      <a:schemeClr val="tx1">
                        <a:lumMod val="75000"/>
                      </a:schemeClr>
                    </a:solidFill>
                    <a:cs typeface="+mn-ea"/>
                    <a:sym typeface="+mn-lt"/>
                  </a:endParaRPr>
                </a:p>
              </p:txBody>
            </p:sp>
          </p:grpSp>
        </p:grpSp>
        <p:grpSp>
          <p:nvGrpSpPr>
            <p:cNvPr id="32" name="千图设计师MC：ID 29795607库_组合 31"/>
            <p:cNvGrpSpPr/>
            <p:nvPr>
              <p:custDataLst>
                <p:tags r:id="rId3"/>
              </p:custDataLst>
            </p:nvPr>
          </p:nvGrpSpPr>
          <p:grpSpPr>
            <a:xfrm>
              <a:off x="2891644" y="4597883"/>
              <a:ext cx="6533434" cy="930518"/>
              <a:chOff x="2891644" y="4597883"/>
              <a:chExt cx="6533434" cy="930518"/>
            </a:xfrm>
          </p:grpSpPr>
          <p:sp>
            <p:nvSpPr>
              <p:cNvPr id="18" name="右箭头 4"/>
              <p:cNvSpPr/>
              <p:nvPr/>
            </p:nvSpPr>
            <p:spPr bwMode="auto">
              <a:xfrm>
                <a:off x="2891644" y="4597883"/>
                <a:ext cx="3620243" cy="930518"/>
              </a:xfrm>
              <a:prstGeom prst="rightArrow">
                <a:avLst>
                  <a:gd name="adj1" fmla="val 66667"/>
                  <a:gd name="adj2" fmla="val 66667"/>
                </a:avLst>
              </a:prstGeom>
              <a:solidFill>
                <a:schemeClr val="accent3"/>
              </a:solidFill>
              <a:ln w="19050">
                <a:noFill/>
                <a:round/>
              </a:ln>
            </p:spPr>
            <p:txBody>
              <a:bodyPr vert="horz" wrap="none" lIns="91440" tIns="45720" rIns="91440" bIns="45720" anchor="ctr" anchorCtr="1" compatLnSpc="1">
                <a:normAutofit/>
              </a:bodyPr>
              <a:lstStyle/>
              <a:p>
                <a:pPr lvl="0" algn="ctr"/>
                <a:r>
                  <a:rPr lang="zh-CN" altLang="en-US" sz="1200" b="1" dirty="0">
                    <a:solidFill>
                      <a:srgbClr val="FFFFFF"/>
                    </a:solidFill>
                    <a:cs typeface="+mn-ea"/>
                    <a:sym typeface="+mn-lt"/>
                  </a:rPr>
                  <a:t>输入标题文本</a:t>
                </a:r>
              </a:p>
            </p:txBody>
          </p:sp>
          <p:grpSp>
            <p:nvGrpSpPr>
              <p:cNvPr id="23" name="组合 22"/>
              <p:cNvGrpSpPr/>
              <p:nvPr/>
            </p:nvGrpSpPr>
            <p:grpSpPr>
              <a:xfrm>
                <a:off x="6511887" y="4634824"/>
                <a:ext cx="2913191" cy="856637"/>
                <a:chOff x="1415480" y="1651350"/>
                <a:chExt cx="2913191" cy="856637"/>
              </a:xfrm>
            </p:grpSpPr>
            <p:sp>
              <p:nvSpPr>
                <p:cNvPr id="24" name="文本框 14"/>
                <p:cNvSpPr txBox="1"/>
                <p:nvPr/>
              </p:nvSpPr>
              <p:spPr bwMode="auto">
                <a:xfrm>
                  <a:off x="1415480" y="1651350"/>
                  <a:ext cx="2913191" cy="309958"/>
                </a:xfrm>
                <a:prstGeom prst="rect">
                  <a:avLst/>
                </a:prstGeom>
                <a:noFill/>
              </p:spPr>
              <p:txBody>
                <a:bodyPr wrap="none" lIns="360000" tIns="0" rIns="0" bIns="0" anchor="ctr" anchorCtr="0">
                  <a:normAutofit/>
                </a:bodyPr>
                <a:lstStyle/>
                <a:p>
                  <a:pPr defTabSz="913765">
                    <a:defRPr/>
                  </a:pPr>
                  <a:r>
                    <a:rPr lang="zh-CN" altLang="en-US" sz="1400" dirty="0">
                      <a:latin typeface="字体视界-NWE粗楷体" panose="02000500000000000000" pitchFamily="2" charset="-122"/>
                      <a:ea typeface="字体视界-NWE粗楷体" panose="02000500000000000000" pitchFamily="2" charset="-122"/>
                    </a:rPr>
                    <a:t>成为市场竞争的强者</a:t>
                  </a:r>
                </a:p>
              </p:txBody>
            </p:sp>
            <p:sp>
              <p:nvSpPr>
                <p:cNvPr id="25" name="文本框 15"/>
                <p:cNvSpPr txBox="1"/>
                <p:nvPr/>
              </p:nvSpPr>
              <p:spPr bwMode="auto">
                <a:xfrm>
                  <a:off x="1415480" y="1951808"/>
                  <a:ext cx="2913191" cy="556179"/>
                </a:xfrm>
                <a:prstGeom prst="rect">
                  <a:avLst/>
                </a:prstGeom>
                <a:noFill/>
              </p:spPr>
              <p:txBody>
                <a:bodyPr wrap="square" lIns="360000" tIns="0" rIns="0" bIns="0" anchor="ctr" anchorCtr="0">
                  <a:normAutofit/>
                </a:bodyPr>
                <a:lstStyle/>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自主创新能力强</a:t>
                  </a:r>
                  <a:endParaRPr lang="en-US" altLang="zh-CN" sz="1000" dirty="0">
                    <a:solidFill>
                      <a:schemeClr val="accent2"/>
                    </a:solidFill>
                    <a:latin typeface="字体视界-NWE粗楷体" panose="02000500000000000000" pitchFamily="2" charset="-122"/>
                    <a:ea typeface="字体视界-NWE粗楷体" panose="02000500000000000000" pitchFamily="2" charset="-122"/>
                  </a:endParaRP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市场开拓能力强</a:t>
                  </a:r>
                  <a:endParaRPr lang="en-US" altLang="zh-CN" sz="1000" dirty="0">
                    <a:solidFill>
                      <a:schemeClr val="accent2"/>
                    </a:solidFill>
                    <a:latin typeface="字体视界-NWE粗楷体" panose="02000500000000000000" pitchFamily="2" charset="-122"/>
                    <a:ea typeface="字体视界-NWE粗楷体" panose="02000500000000000000" pitchFamily="2" charset="-122"/>
                  </a:endParaRPr>
                </a:p>
                <a:p>
                  <a:pPr algn="ctr"/>
                  <a:r>
                    <a:rPr lang="zh-CN" altLang="en-US" sz="1000" dirty="0">
                      <a:solidFill>
                        <a:schemeClr val="accent2"/>
                      </a:solidFill>
                      <a:latin typeface="字体视界-NWE粗楷体" panose="02000500000000000000" pitchFamily="2" charset="-122"/>
                      <a:ea typeface="字体视界-NWE粗楷体" panose="02000500000000000000" pitchFamily="2" charset="-122"/>
                    </a:rPr>
                    <a:t>风险管控能力强</a:t>
                  </a:r>
                </a:p>
              </p:txBody>
            </p:sp>
          </p:grpSp>
        </p:grpSp>
        <p:grpSp>
          <p:nvGrpSpPr>
            <p:cNvPr id="2" name="千图设计师MC：ID 29795607库_组合 1"/>
            <p:cNvGrpSpPr/>
            <p:nvPr>
              <p:custDataLst>
                <p:tags r:id="rId4"/>
              </p:custDataLst>
            </p:nvPr>
          </p:nvGrpSpPr>
          <p:grpSpPr>
            <a:xfrm>
              <a:off x="-37826" y="1206064"/>
              <a:ext cx="5654425" cy="4740947"/>
              <a:chOff x="-37826" y="1206064"/>
              <a:chExt cx="5654425" cy="4740947"/>
            </a:xfrm>
          </p:grpSpPr>
          <p:sp>
            <p:nvSpPr>
              <p:cNvPr id="6" name="任意多边形 20"/>
              <p:cNvSpPr/>
              <p:nvPr/>
            </p:nvSpPr>
            <p:spPr bwMode="auto">
              <a:xfrm>
                <a:off x="-37826" y="1778143"/>
                <a:ext cx="1734707" cy="1750437"/>
              </a:xfrm>
              <a:custGeom>
                <a:avLst/>
                <a:gdLst>
                  <a:gd name="T0" fmla="*/ 295 w 397"/>
                  <a:gd name="T1" fmla="*/ 37 h 402"/>
                  <a:gd name="T2" fmla="*/ 375 w 397"/>
                  <a:gd name="T3" fmla="*/ 350 h 402"/>
                  <a:gd name="T4" fmla="*/ 397 w 397"/>
                  <a:gd name="T5" fmla="*/ 402 h 402"/>
                  <a:gd name="T6" fmla="*/ 290 w 397"/>
                  <a:gd name="T7" fmla="*/ 3 h 402"/>
                </a:gdLst>
                <a:ahLst/>
                <a:cxnLst>
                  <a:cxn ang="0">
                    <a:pos x="T0" y="T1"/>
                  </a:cxn>
                  <a:cxn ang="0">
                    <a:pos x="T2" y="T3"/>
                  </a:cxn>
                  <a:cxn ang="0">
                    <a:pos x="T4" y="T5"/>
                  </a:cxn>
                  <a:cxn ang="0">
                    <a:pos x="T6" y="T7"/>
                  </a:cxn>
                </a:cxnLst>
                <a:rect l="0" t="0" r="r" b="b"/>
                <a:pathLst>
                  <a:path w="397" h="402">
                    <a:moveTo>
                      <a:pt x="295" y="37"/>
                    </a:moveTo>
                    <a:cubicBezTo>
                      <a:pt x="295" y="37"/>
                      <a:pt x="68" y="0"/>
                      <a:pt x="375" y="350"/>
                    </a:cubicBezTo>
                    <a:cubicBezTo>
                      <a:pt x="397" y="402"/>
                      <a:pt x="397" y="402"/>
                      <a:pt x="397" y="402"/>
                    </a:cubicBezTo>
                    <a:cubicBezTo>
                      <a:pt x="397" y="402"/>
                      <a:pt x="0" y="26"/>
                      <a:pt x="290" y="3"/>
                    </a:cubicBezTo>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12700" cap="flat">
                <a:noFill/>
                <a:prstDash val="solid"/>
                <a:miter lim="800000"/>
              </a:ln>
            </p:spPr>
            <p:txBody>
              <a:bodyPr anchor="ctr"/>
              <a:lstStyle/>
              <a:p>
                <a:pPr algn="ctr"/>
                <a:endParaRPr>
                  <a:cs typeface="+mn-ea"/>
                  <a:sym typeface="+mn-lt"/>
                </a:endParaRPr>
              </a:p>
            </p:txBody>
          </p:sp>
          <p:sp>
            <p:nvSpPr>
              <p:cNvPr id="7" name="任意多边形 21"/>
              <p:cNvSpPr/>
              <p:nvPr/>
            </p:nvSpPr>
            <p:spPr bwMode="auto">
              <a:xfrm flipH="1">
                <a:off x="3881892" y="1778143"/>
                <a:ext cx="1734707" cy="1750437"/>
              </a:xfrm>
              <a:custGeom>
                <a:avLst/>
                <a:gdLst>
                  <a:gd name="T0" fmla="*/ 295 w 397"/>
                  <a:gd name="T1" fmla="*/ 37 h 402"/>
                  <a:gd name="T2" fmla="*/ 375 w 397"/>
                  <a:gd name="T3" fmla="*/ 350 h 402"/>
                  <a:gd name="T4" fmla="*/ 397 w 397"/>
                  <a:gd name="T5" fmla="*/ 402 h 402"/>
                  <a:gd name="T6" fmla="*/ 290 w 397"/>
                  <a:gd name="T7" fmla="*/ 3 h 402"/>
                </a:gdLst>
                <a:ahLst/>
                <a:cxnLst>
                  <a:cxn ang="0">
                    <a:pos x="T0" y="T1"/>
                  </a:cxn>
                  <a:cxn ang="0">
                    <a:pos x="T2" y="T3"/>
                  </a:cxn>
                  <a:cxn ang="0">
                    <a:pos x="T4" y="T5"/>
                  </a:cxn>
                  <a:cxn ang="0">
                    <a:pos x="T6" y="T7"/>
                  </a:cxn>
                </a:cxnLst>
                <a:rect l="0" t="0" r="r" b="b"/>
                <a:pathLst>
                  <a:path w="397" h="402">
                    <a:moveTo>
                      <a:pt x="295" y="37"/>
                    </a:moveTo>
                    <a:cubicBezTo>
                      <a:pt x="295" y="37"/>
                      <a:pt x="68" y="0"/>
                      <a:pt x="375" y="350"/>
                    </a:cubicBezTo>
                    <a:cubicBezTo>
                      <a:pt x="397" y="402"/>
                      <a:pt x="397" y="402"/>
                      <a:pt x="397" y="402"/>
                    </a:cubicBezTo>
                    <a:cubicBezTo>
                      <a:pt x="397" y="402"/>
                      <a:pt x="0" y="26"/>
                      <a:pt x="290" y="3"/>
                    </a:cubicBezTo>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12700" cap="flat">
                <a:noFill/>
                <a:prstDash val="solid"/>
                <a:miter lim="800000"/>
              </a:ln>
            </p:spPr>
            <p:txBody>
              <a:bodyPr anchor="ctr"/>
              <a:lstStyle/>
              <a:p>
                <a:pPr algn="ctr"/>
                <a:endParaRPr>
                  <a:cs typeface="+mn-ea"/>
                  <a:sym typeface="+mn-lt"/>
                </a:endParaRPr>
              </a:p>
            </p:txBody>
          </p:sp>
          <p:grpSp>
            <p:nvGrpSpPr>
              <p:cNvPr id="8" name="组合 7"/>
              <p:cNvGrpSpPr/>
              <p:nvPr/>
            </p:nvGrpSpPr>
            <p:grpSpPr>
              <a:xfrm>
                <a:off x="1151750" y="1206064"/>
                <a:ext cx="3267182" cy="4740947"/>
                <a:chOff x="5235868" y="2251333"/>
                <a:chExt cx="1790824" cy="2598631"/>
              </a:xfrm>
            </p:grpSpPr>
            <p:grpSp>
              <p:nvGrpSpPr>
                <p:cNvPr id="9" name="组合 8"/>
                <p:cNvGrpSpPr/>
                <p:nvPr/>
              </p:nvGrpSpPr>
              <p:grpSpPr>
                <a:xfrm>
                  <a:off x="5235868" y="2251333"/>
                  <a:ext cx="1790824" cy="2598631"/>
                  <a:chOff x="5204283" y="2409631"/>
                  <a:chExt cx="1790824" cy="2598631"/>
                </a:xfrm>
              </p:grpSpPr>
              <p:sp>
                <p:nvSpPr>
                  <p:cNvPr id="11" name="任意多边形 25"/>
                  <p:cNvSpPr/>
                  <p:nvPr/>
                </p:nvSpPr>
                <p:spPr bwMode="auto">
                  <a:xfrm flipH="1">
                    <a:off x="5204283" y="2409631"/>
                    <a:ext cx="1790824" cy="1790323"/>
                  </a:xfrm>
                  <a:custGeom>
                    <a:avLst/>
                    <a:gdLst>
                      <a:gd name="connsiteX0" fmla="*/ 1231004 w 2308226"/>
                      <a:gd name="connsiteY0" fmla="*/ 19 h 2307580"/>
                      <a:gd name="connsiteX1" fmla="*/ 1154113 w 2308226"/>
                      <a:gd name="connsiteY1" fmla="*/ 546 h 2307580"/>
                      <a:gd name="connsiteX2" fmla="*/ 0 w 2308226"/>
                      <a:gd name="connsiteY2" fmla="*/ 80523 h 2307580"/>
                      <a:gd name="connsiteX3" fmla="*/ 894901 w 2308226"/>
                      <a:gd name="connsiteY3" fmla="*/ 2307580 h 2307580"/>
                      <a:gd name="connsiteX4" fmla="*/ 1154113 w 2308226"/>
                      <a:gd name="connsiteY4" fmla="*/ 2307580 h 2307580"/>
                      <a:gd name="connsiteX5" fmla="*/ 1413326 w 2308226"/>
                      <a:gd name="connsiteY5" fmla="*/ 2307580 h 2307580"/>
                      <a:gd name="connsiteX6" fmla="*/ 2308226 w 2308226"/>
                      <a:gd name="connsiteY6" fmla="*/ 80523 h 2307580"/>
                      <a:gd name="connsiteX7" fmla="*/ 1231004 w 2308226"/>
                      <a:gd name="connsiteY7" fmla="*/ 19 h 23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8226" h="2307580">
                        <a:moveTo>
                          <a:pt x="1231004" y="19"/>
                        </a:moveTo>
                        <a:cubicBezTo>
                          <a:pt x="1182537" y="114"/>
                          <a:pt x="1154113" y="546"/>
                          <a:pt x="1154113" y="546"/>
                        </a:cubicBezTo>
                        <a:cubicBezTo>
                          <a:pt x="1154113" y="546"/>
                          <a:pt x="345617" y="-11758"/>
                          <a:pt x="0" y="80523"/>
                        </a:cubicBezTo>
                        <a:cubicBezTo>
                          <a:pt x="0" y="80523"/>
                          <a:pt x="141950" y="1883086"/>
                          <a:pt x="894901" y="2307580"/>
                        </a:cubicBezTo>
                        <a:cubicBezTo>
                          <a:pt x="1154113" y="2307580"/>
                          <a:pt x="1154113" y="2307580"/>
                          <a:pt x="1154113" y="2307580"/>
                        </a:cubicBezTo>
                        <a:cubicBezTo>
                          <a:pt x="1154113" y="2307580"/>
                          <a:pt x="1154113" y="2307580"/>
                          <a:pt x="1413326" y="2307580"/>
                        </a:cubicBezTo>
                        <a:cubicBezTo>
                          <a:pt x="2166276" y="1883086"/>
                          <a:pt x="2308226" y="80523"/>
                          <a:pt x="2308226" y="80523"/>
                        </a:cubicBezTo>
                        <a:cubicBezTo>
                          <a:pt x="2027413" y="5545"/>
                          <a:pt x="1441026" y="-391"/>
                          <a:pt x="1231004" y="19"/>
                        </a:cubicBezTo>
                        <a:close/>
                      </a:path>
                    </a:pathLst>
                  </a:custGeom>
                  <a:solidFill>
                    <a:schemeClr val="bg1">
                      <a:lumMod val="65000"/>
                    </a:schemeClr>
                  </a:solidFill>
                  <a:ln w="12700" cap="flat">
                    <a:noFill/>
                    <a:prstDash val="solid"/>
                    <a:miter lim="800000"/>
                  </a:ln>
                </p:spPr>
                <p:txBody>
                  <a:bodyPr anchor="ctr"/>
                  <a:lstStyle/>
                  <a:p>
                    <a:pPr algn="ctr"/>
                    <a:endParaRPr>
                      <a:cs typeface="+mn-ea"/>
                      <a:sym typeface="+mn-lt"/>
                    </a:endParaRPr>
                  </a:p>
                </p:txBody>
              </p:sp>
              <p:sp>
                <p:nvSpPr>
                  <p:cNvPr id="12" name="任意多边形 26"/>
                  <p:cNvSpPr/>
                  <p:nvPr/>
                </p:nvSpPr>
                <p:spPr bwMode="auto">
                  <a:xfrm flipH="1">
                    <a:off x="5898936" y="4372385"/>
                    <a:ext cx="401520" cy="448322"/>
                  </a:xfrm>
                  <a:custGeom>
                    <a:avLst/>
                    <a:gdLst>
                      <a:gd name="connsiteX0" fmla="*/ 406628 w 517526"/>
                      <a:gd name="connsiteY0" fmla="*/ 0 h 577850"/>
                      <a:gd name="connsiteX1" fmla="*/ 258763 w 517526"/>
                      <a:gd name="connsiteY1" fmla="*/ 0 h 577850"/>
                      <a:gd name="connsiteX2" fmla="*/ 110899 w 517526"/>
                      <a:gd name="connsiteY2" fmla="*/ 0 h 577850"/>
                      <a:gd name="connsiteX3" fmla="*/ 0 w 517526"/>
                      <a:gd name="connsiteY3" fmla="*/ 577850 h 577850"/>
                      <a:gd name="connsiteX4" fmla="*/ 258763 w 517526"/>
                      <a:gd name="connsiteY4" fmla="*/ 577850 h 577850"/>
                      <a:gd name="connsiteX5" fmla="*/ 517526 w 517526"/>
                      <a:gd name="connsiteY5" fmla="*/ 577850 h 577850"/>
                      <a:gd name="connsiteX6" fmla="*/ 406628 w 517526"/>
                      <a:gd name="connsiteY6"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77850">
                        <a:moveTo>
                          <a:pt x="406628" y="0"/>
                        </a:moveTo>
                        <a:cubicBezTo>
                          <a:pt x="258763" y="0"/>
                          <a:pt x="258763" y="0"/>
                          <a:pt x="258763" y="0"/>
                        </a:cubicBezTo>
                        <a:cubicBezTo>
                          <a:pt x="258763" y="0"/>
                          <a:pt x="258763" y="0"/>
                          <a:pt x="110899" y="0"/>
                        </a:cubicBezTo>
                        <a:cubicBezTo>
                          <a:pt x="135543" y="522524"/>
                          <a:pt x="0" y="577850"/>
                          <a:pt x="0" y="577850"/>
                        </a:cubicBezTo>
                        <a:lnTo>
                          <a:pt x="258763" y="577850"/>
                        </a:lnTo>
                        <a:lnTo>
                          <a:pt x="517526" y="577850"/>
                        </a:lnTo>
                        <a:cubicBezTo>
                          <a:pt x="517526" y="577850"/>
                          <a:pt x="381984" y="522524"/>
                          <a:pt x="406628" y="0"/>
                        </a:cubicBezTo>
                        <a:close/>
                      </a:path>
                    </a:pathLst>
                  </a:custGeom>
                  <a:solidFill>
                    <a:schemeClr val="tx1">
                      <a:lumMod val="85000"/>
                      <a:lumOff val="15000"/>
                    </a:schemeClr>
                  </a:solidFill>
                  <a:ln w="12700" cap="flat">
                    <a:noFill/>
                    <a:prstDash val="solid"/>
                    <a:miter lim="800000"/>
                  </a:ln>
                </p:spPr>
                <p:txBody>
                  <a:bodyPr anchor="ctr"/>
                  <a:lstStyle/>
                  <a:p>
                    <a:pPr algn="ctr"/>
                    <a:endParaRPr>
                      <a:cs typeface="+mn-ea"/>
                      <a:sym typeface="+mn-lt"/>
                    </a:endParaRPr>
                  </a:p>
                </p:txBody>
              </p:sp>
              <p:sp>
                <p:nvSpPr>
                  <p:cNvPr id="13" name="圆角矩形 27"/>
                  <p:cNvSpPr/>
                  <p:nvPr/>
                </p:nvSpPr>
                <p:spPr>
                  <a:xfrm>
                    <a:off x="5868145" y="4196259"/>
                    <a:ext cx="463101" cy="166274"/>
                  </a:xfrm>
                  <a:prstGeom prst="roundRect">
                    <a:avLst>
                      <a:gd name="adj" fmla="val 174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梯形 13"/>
                  <p:cNvSpPr/>
                  <p:nvPr/>
                </p:nvSpPr>
                <p:spPr>
                  <a:xfrm flipH="1">
                    <a:off x="5889082" y="4362532"/>
                    <a:ext cx="421226" cy="21283"/>
                  </a:xfrm>
                  <a:prstGeom prst="trapezoid">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组合 14"/>
                  <p:cNvGrpSpPr/>
                  <p:nvPr/>
                </p:nvGrpSpPr>
                <p:grpSpPr>
                  <a:xfrm rot="10800000">
                    <a:off x="5733894" y="4820706"/>
                    <a:ext cx="731603" cy="187556"/>
                    <a:chOff x="3306762" y="3657600"/>
                    <a:chExt cx="596900" cy="241745"/>
                  </a:xfrm>
                </p:grpSpPr>
                <p:sp>
                  <p:nvSpPr>
                    <p:cNvPr id="16" name="圆角矩形 30"/>
                    <p:cNvSpPr/>
                    <p:nvPr/>
                  </p:nvSpPr>
                  <p:spPr>
                    <a:xfrm>
                      <a:off x="3306762" y="3657600"/>
                      <a:ext cx="596900" cy="214313"/>
                    </a:xfrm>
                    <a:prstGeom prst="roundRect">
                      <a:avLst>
                        <a:gd name="adj" fmla="val 174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梯形 16"/>
                    <p:cNvSpPr/>
                    <p:nvPr/>
                  </p:nvSpPr>
                  <p:spPr>
                    <a:xfrm flipH="1">
                      <a:off x="3333749" y="3871913"/>
                      <a:ext cx="542926" cy="27432"/>
                    </a:xfrm>
                    <a:prstGeom prst="trapezoid">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sp>
              <p:nvSpPr>
                <p:cNvPr id="10" name="任意多边形 24"/>
                <p:cNvSpPr/>
                <p:nvPr/>
              </p:nvSpPr>
              <p:spPr bwMode="auto">
                <a:xfrm>
                  <a:off x="5755422" y="2600011"/>
                  <a:ext cx="751716" cy="751716"/>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p:spPr>
              <p:txBody>
                <a:bodyPr anchor="ctr"/>
                <a:lstStyle/>
                <a:p>
                  <a:pPr algn="ctr"/>
                  <a:endParaRPr>
                    <a:cs typeface="+mn-ea"/>
                    <a:sym typeface="+mn-lt"/>
                  </a:endParaRPr>
                </a:p>
              </p:txBody>
            </p:sp>
          </p:grpSp>
        </p:grpSp>
      </p:grpSp>
      <p:grpSp>
        <p:nvGrpSpPr>
          <p:cNvPr id="36" name="组合 35"/>
          <p:cNvGrpSpPr/>
          <p:nvPr/>
        </p:nvGrpSpPr>
        <p:grpSpPr>
          <a:xfrm>
            <a:off x="2" y="-15241"/>
            <a:ext cx="12709234" cy="6914184"/>
            <a:chOff x="2" y="-15241"/>
            <a:chExt cx="12709234" cy="6914184"/>
          </a:xfrm>
        </p:grpSpPr>
        <p:sp>
          <p:nvSpPr>
            <p:cNvPr id="37" name="文本框 36"/>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8" name="矩形 37"/>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文本框 38"/>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40" name="矩形 39"/>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8323"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 name="组合 1"/>
          <p:cNvGrpSpPr/>
          <p:nvPr/>
        </p:nvGrpSpPr>
        <p:grpSpPr>
          <a:xfrm>
            <a:off x="1587780" y="1704734"/>
            <a:ext cx="8908062" cy="4187598"/>
            <a:chOff x="1587780" y="1704734"/>
            <a:chExt cx="8908062" cy="4187598"/>
          </a:xfrm>
        </p:grpSpPr>
        <p:sp>
          <p:nvSpPr>
            <p:cNvPr id="7" name="Shape 423"/>
            <p:cNvSpPr/>
            <p:nvPr/>
          </p:nvSpPr>
          <p:spPr>
            <a:xfrm>
              <a:off x="5596214" y="1704734"/>
              <a:ext cx="2151991" cy="1334055"/>
            </a:xfrm>
            <a:custGeom>
              <a:avLst/>
              <a:gdLst/>
              <a:ahLst/>
              <a:cxnLst>
                <a:cxn ang="0">
                  <a:pos x="wd2" y="hd2"/>
                </a:cxn>
                <a:cxn ang="5400000">
                  <a:pos x="wd2" y="hd2"/>
                </a:cxn>
                <a:cxn ang="10800000">
                  <a:pos x="wd2" y="hd2"/>
                </a:cxn>
                <a:cxn ang="16200000">
                  <a:pos x="wd2" y="hd2"/>
                </a:cxn>
              </a:cxnLst>
              <a:rect l="0" t="0" r="r" b="b"/>
              <a:pathLst>
                <a:path w="21600" h="21600" extrusionOk="0">
                  <a:moveTo>
                    <a:pt x="5587" y="2281"/>
                  </a:moveTo>
                  <a:cubicBezTo>
                    <a:pt x="5545" y="2280"/>
                    <a:pt x="5503" y="2284"/>
                    <a:pt x="5460" y="2283"/>
                  </a:cubicBezTo>
                  <a:lnTo>
                    <a:pt x="5466" y="0"/>
                  </a:lnTo>
                  <a:lnTo>
                    <a:pt x="3920" y="2353"/>
                  </a:lnTo>
                  <a:lnTo>
                    <a:pt x="0" y="8324"/>
                  </a:lnTo>
                  <a:lnTo>
                    <a:pt x="3614" y="13914"/>
                  </a:lnTo>
                  <a:lnTo>
                    <a:pt x="5426" y="16716"/>
                  </a:lnTo>
                  <a:lnTo>
                    <a:pt x="5433" y="13753"/>
                  </a:lnTo>
                  <a:cubicBezTo>
                    <a:pt x="5442" y="13753"/>
                    <a:pt x="5450" y="13753"/>
                    <a:pt x="5459" y="13753"/>
                  </a:cubicBezTo>
                  <a:cubicBezTo>
                    <a:pt x="9460" y="13870"/>
                    <a:pt x="13003" y="16916"/>
                    <a:pt x="15316" y="21600"/>
                  </a:cubicBezTo>
                  <a:lnTo>
                    <a:pt x="16396" y="13716"/>
                  </a:lnTo>
                  <a:lnTo>
                    <a:pt x="21600" y="16018"/>
                  </a:lnTo>
                  <a:cubicBezTo>
                    <a:pt x="18053" y="7873"/>
                    <a:pt x="12230" y="2475"/>
                    <a:pt x="5587" y="2281"/>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8" name="Shape 424"/>
            <p:cNvSpPr/>
            <p:nvPr/>
          </p:nvSpPr>
          <p:spPr>
            <a:xfrm>
              <a:off x="4438695" y="4558211"/>
              <a:ext cx="2151991" cy="1334121"/>
            </a:xfrm>
            <a:custGeom>
              <a:avLst/>
              <a:gdLst/>
              <a:ahLst/>
              <a:cxnLst>
                <a:cxn ang="0">
                  <a:pos x="wd2" y="hd2"/>
                </a:cxn>
                <a:cxn ang="5400000">
                  <a:pos x="wd2" y="hd2"/>
                </a:cxn>
                <a:cxn ang="10800000">
                  <a:pos x="wd2" y="hd2"/>
                </a:cxn>
                <a:cxn ang="16200000">
                  <a:pos x="wd2" y="hd2"/>
                </a:cxn>
              </a:cxnLst>
              <a:rect l="0" t="0" r="r" b="b"/>
              <a:pathLst>
                <a:path w="21600" h="21600" extrusionOk="0">
                  <a:moveTo>
                    <a:pt x="17986" y="7685"/>
                  </a:moveTo>
                  <a:lnTo>
                    <a:pt x="16175" y="4884"/>
                  </a:lnTo>
                  <a:lnTo>
                    <a:pt x="16168" y="7847"/>
                  </a:lnTo>
                  <a:cubicBezTo>
                    <a:pt x="16159" y="7847"/>
                    <a:pt x="16150" y="7847"/>
                    <a:pt x="16141" y="7847"/>
                  </a:cubicBezTo>
                  <a:cubicBezTo>
                    <a:pt x="12140" y="7731"/>
                    <a:pt x="8598" y="4684"/>
                    <a:pt x="6286" y="0"/>
                  </a:cubicBezTo>
                  <a:lnTo>
                    <a:pt x="5204" y="7882"/>
                  </a:lnTo>
                  <a:lnTo>
                    <a:pt x="0" y="5582"/>
                  </a:lnTo>
                  <a:cubicBezTo>
                    <a:pt x="3547" y="13726"/>
                    <a:pt x="9371" y="19123"/>
                    <a:pt x="16013" y="19318"/>
                  </a:cubicBezTo>
                  <a:cubicBezTo>
                    <a:pt x="16056" y="19318"/>
                    <a:pt x="16098" y="19316"/>
                    <a:pt x="16140" y="19316"/>
                  </a:cubicBezTo>
                  <a:lnTo>
                    <a:pt x="16135" y="21600"/>
                  </a:lnTo>
                  <a:lnTo>
                    <a:pt x="17680" y="19245"/>
                  </a:lnTo>
                  <a:lnTo>
                    <a:pt x="21600" y="13275"/>
                  </a:lnTo>
                  <a:cubicBezTo>
                    <a:pt x="21600" y="13275"/>
                    <a:pt x="17986" y="7685"/>
                    <a:pt x="17986" y="7685"/>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9" name="Shape 425"/>
            <p:cNvSpPr/>
            <p:nvPr/>
          </p:nvSpPr>
          <p:spPr>
            <a:xfrm>
              <a:off x="4250114" y="1842518"/>
              <a:ext cx="1740689" cy="168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966" y="574"/>
                    <a:pt x="5509" y="5737"/>
                    <a:pt x="1538" y="13192"/>
                  </a:cubicBezTo>
                  <a:lnTo>
                    <a:pt x="0" y="12335"/>
                  </a:lnTo>
                  <a:lnTo>
                    <a:pt x="687" y="14940"/>
                  </a:lnTo>
                  <a:lnTo>
                    <a:pt x="2444" y="21600"/>
                  </a:lnTo>
                  <a:lnTo>
                    <a:pt x="8324" y="19614"/>
                  </a:lnTo>
                  <a:lnTo>
                    <a:pt x="11277" y="18616"/>
                  </a:lnTo>
                  <a:lnTo>
                    <a:pt x="9278" y="17503"/>
                  </a:lnTo>
                  <a:cubicBezTo>
                    <a:pt x="11696" y="13008"/>
                    <a:pt x="16088" y="9817"/>
                    <a:pt x="21221" y="9155"/>
                  </a:cubicBezTo>
                  <a:lnTo>
                    <a:pt x="16753" y="4729"/>
                  </a:lnTo>
                  <a:cubicBezTo>
                    <a:pt x="16753" y="4729"/>
                    <a:pt x="21600" y="0"/>
                    <a:pt x="21600" y="0"/>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10" name="Shape 426"/>
            <p:cNvSpPr/>
            <p:nvPr/>
          </p:nvSpPr>
          <p:spPr>
            <a:xfrm>
              <a:off x="6200478" y="4064217"/>
              <a:ext cx="1740743" cy="1684528"/>
            </a:xfrm>
            <a:custGeom>
              <a:avLst/>
              <a:gdLst/>
              <a:ahLst/>
              <a:cxnLst>
                <a:cxn ang="0">
                  <a:pos x="wd2" y="hd2"/>
                </a:cxn>
                <a:cxn ang="5400000">
                  <a:pos x="wd2" y="hd2"/>
                </a:cxn>
                <a:cxn ang="10800000">
                  <a:pos x="wd2" y="hd2"/>
                </a:cxn>
                <a:cxn ang="16200000">
                  <a:pos x="wd2" y="hd2"/>
                </a:cxn>
              </a:cxnLst>
              <a:rect l="0" t="0" r="r" b="b"/>
              <a:pathLst>
                <a:path w="21600" h="21600" extrusionOk="0">
                  <a:moveTo>
                    <a:pt x="20912" y="6659"/>
                  </a:moveTo>
                  <a:lnTo>
                    <a:pt x="19155" y="0"/>
                  </a:lnTo>
                  <a:lnTo>
                    <a:pt x="13277" y="1985"/>
                  </a:lnTo>
                  <a:lnTo>
                    <a:pt x="10322" y="2984"/>
                  </a:lnTo>
                  <a:lnTo>
                    <a:pt x="12323" y="4098"/>
                  </a:lnTo>
                  <a:cubicBezTo>
                    <a:pt x="9903" y="8591"/>
                    <a:pt x="5512" y="11783"/>
                    <a:pt x="379" y="12444"/>
                  </a:cubicBezTo>
                  <a:lnTo>
                    <a:pt x="4847" y="16872"/>
                  </a:lnTo>
                  <a:lnTo>
                    <a:pt x="0" y="21600"/>
                  </a:lnTo>
                  <a:cubicBezTo>
                    <a:pt x="8634" y="21027"/>
                    <a:pt x="16091" y="15863"/>
                    <a:pt x="20061" y="8409"/>
                  </a:cubicBezTo>
                  <a:lnTo>
                    <a:pt x="21600" y="9264"/>
                  </a:lnTo>
                  <a:cubicBezTo>
                    <a:pt x="21600" y="9264"/>
                    <a:pt x="20912" y="6659"/>
                    <a:pt x="20912" y="6659"/>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12" name="Shape 427"/>
            <p:cNvSpPr/>
            <p:nvPr/>
          </p:nvSpPr>
          <p:spPr>
            <a:xfrm>
              <a:off x="4125027" y="3000037"/>
              <a:ext cx="1041864" cy="2109379"/>
            </a:xfrm>
            <a:custGeom>
              <a:avLst/>
              <a:gdLst/>
              <a:ahLst/>
              <a:cxnLst>
                <a:cxn ang="0">
                  <a:pos x="wd2" y="hd2"/>
                </a:cxn>
                <a:cxn ang="5400000">
                  <a:pos x="wd2" y="hd2"/>
                </a:cxn>
                <a:cxn ang="10800000">
                  <a:pos x="wd2" y="hd2"/>
                </a:cxn>
                <a:cxn ang="16200000">
                  <a:pos x="wd2" y="hd2"/>
                </a:cxn>
              </a:cxnLst>
              <a:rect l="0" t="0" r="r" b="b"/>
              <a:pathLst>
                <a:path w="21464" h="21600" extrusionOk="0">
                  <a:moveTo>
                    <a:pt x="18233" y="15082"/>
                  </a:moveTo>
                  <a:cubicBezTo>
                    <a:pt x="15846" y="13063"/>
                    <a:pt x="14512" y="10703"/>
                    <a:pt x="14603" y="8190"/>
                  </a:cubicBezTo>
                  <a:cubicBezTo>
                    <a:pt x="14660" y="6620"/>
                    <a:pt x="15271" y="5119"/>
                    <a:pt x="16338" y="3733"/>
                  </a:cubicBezTo>
                  <a:lnTo>
                    <a:pt x="6577" y="5319"/>
                  </a:lnTo>
                  <a:lnTo>
                    <a:pt x="3660" y="0"/>
                  </a:lnTo>
                  <a:cubicBezTo>
                    <a:pt x="1412" y="2461"/>
                    <a:pt x="113" y="5184"/>
                    <a:pt x="7" y="8058"/>
                  </a:cubicBezTo>
                  <a:cubicBezTo>
                    <a:pt x="-136" y="11989"/>
                    <a:pt x="1972" y="15679"/>
                    <a:pt x="5733" y="18828"/>
                  </a:cubicBezTo>
                  <a:lnTo>
                    <a:pt x="3250" y="19572"/>
                  </a:lnTo>
                  <a:lnTo>
                    <a:pt x="7449" y="20145"/>
                  </a:lnTo>
                  <a:lnTo>
                    <a:pt x="18130" y="21600"/>
                  </a:lnTo>
                  <a:lnTo>
                    <a:pt x="20351" y="16615"/>
                  </a:lnTo>
                  <a:lnTo>
                    <a:pt x="21464" y="14113"/>
                  </a:lnTo>
                  <a:cubicBezTo>
                    <a:pt x="21464" y="14113"/>
                    <a:pt x="18233" y="15082"/>
                    <a:pt x="18233" y="15082"/>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13" name="Shape 428"/>
            <p:cNvSpPr/>
            <p:nvPr/>
          </p:nvSpPr>
          <p:spPr>
            <a:xfrm>
              <a:off x="7016604" y="2474296"/>
              <a:ext cx="1041929" cy="2109379"/>
            </a:xfrm>
            <a:custGeom>
              <a:avLst/>
              <a:gdLst/>
              <a:ahLst/>
              <a:cxnLst>
                <a:cxn ang="0">
                  <a:pos x="wd2" y="hd2"/>
                </a:cxn>
                <a:cxn ang="5400000">
                  <a:pos x="wd2" y="hd2"/>
                </a:cxn>
                <a:cxn ang="10800000">
                  <a:pos x="wd2" y="hd2"/>
                </a:cxn>
                <a:cxn ang="16200000">
                  <a:pos x="wd2" y="hd2"/>
                </a:cxn>
              </a:cxnLst>
              <a:rect l="0" t="0" r="r" b="b"/>
              <a:pathLst>
                <a:path w="21464" h="21600" extrusionOk="0">
                  <a:moveTo>
                    <a:pt x="15730" y="2773"/>
                  </a:moveTo>
                  <a:lnTo>
                    <a:pt x="18213" y="2028"/>
                  </a:lnTo>
                  <a:lnTo>
                    <a:pt x="14014" y="1456"/>
                  </a:lnTo>
                  <a:lnTo>
                    <a:pt x="3334" y="0"/>
                  </a:lnTo>
                  <a:lnTo>
                    <a:pt x="1116" y="4986"/>
                  </a:lnTo>
                  <a:lnTo>
                    <a:pt x="0" y="7487"/>
                  </a:lnTo>
                  <a:lnTo>
                    <a:pt x="3231" y="6519"/>
                  </a:lnTo>
                  <a:cubicBezTo>
                    <a:pt x="5619" y="8538"/>
                    <a:pt x="6951" y="10898"/>
                    <a:pt x="6862" y="13410"/>
                  </a:cubicBezTo>
                  <a:cubicBezTo>
                    <a:pt x="6803" y="14981"/>
                    <a:pt x="6193" y="16481"/>
                    <a:pt x="5127" y="17867"/>
                  </a:cubicBezTo>
                  <a:lnTo>
                    <a:pt x="14887" y="16282"/>
                  </a:lnTo>
                  <a:lnTo>
                    <a:pt x="17803" y="21600"/>
                  </a:lnTo>
                  <a:cubicBezTo>
                    <a:pt x="20051" y="19140"/>
                    <a:pt x="21351" y="16416"/>
                    <a:pt x="21457" y="13542"/>
                  </a:cubicBezTo>
                  <a:cubicBezTo>
                    <a:pt x="21600" y="9611"/>
                    <a:pt x="19493" y="5922"/>
                    <a:pt x="15730" y="2773"/>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400">
                <a:cs typeface="+mn-ea"/>
                <a:sym typeface="+mn-lt"/>
              </a:endParaRPr>
            </a:p>
          </p:txBody>
        </p:sp>
        <p:sp>
          <p:nvSpPr>
            <p:cNvPr id="14" name="Shape 429"/>
            <p:cNvSpPr/>
            <p:nvPr/>
          </p:nvSpPr>
          <p:spPr>
            <a:xfrm>
              <a:off x="6421463" y="2000367"/>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15" name="Shape 430"/>
            <p:cNvSpPr/>
            <p:nvPr/>
          </p:nvSpPr>
          <p:spPr>
            <a:xfrm>
              <a:off x="6600646" y="2113195"/>
              <a:ext cx="224417" cy="349131"/>
            </a:xfrm>
            <a:prstGeom prst="rect">
              <a:avLst/>
            </a:prstGeom>
            <a:ln w="12700">
              <a:miter lim="400000"/>
            </a:ln>
          </p:spPr>
          <p:txBody>
            <a:bodyPr wrap="none" lIns="35717" tIns="35717" rIns="35717" bIns="35717" anchor="ctr">
              <a:spAutoFit/>
            </a:bodyPr>
            <a:lstStyle>
              <a:lvl1pPr algn="ctr" defTabSz="584200">
                <a:defRPr sz="4000">
                  <a:solidFill>
                    <a:srgbClr val="A0BC35"/>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2</a:t>
              </a:r>
              <a:endParaRPr sz="1800" dirty="0">
                <a:latin typeface="+mn-lt"/>
                <a:ea typeface="+mn-ea"/>
                <a:cs typeface="+mn-ea"/>
                <a:sym typeface="+mn-lt"/>
              </a:endParaRPr>
            </a:p>
          </p:txBody>
        </p:sp>
        <p:sp>
          <p:nvSpPr>
            <p:cNvPr id="18" name="Shape 433"/>
            <p:cNvSpPr/>
            <p:nvPr/>
          </p:nvSpPr>
          <p:spPr>
            <a:xfrm>
              <a:off x="7388729" y="3238683"/>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19" name="Shape 434"/>
            <p:cNvSpPr/>
            <p:nvPr/>
          </p:nvSpPr>
          <p:spPr>
            <a:xfrm>
              <a:off x="7566370" y="3370560"/>
              <a:ext cx="214799" cy="349131"/>
            </a:xfrm>
            <a:prstGeom prst="rect">
              <a:avLst/>
            </a:prstGeom>
            <a:ln w="12700">
              <a:miter lim="400000"/>
            </a:ln>
          </p:spPr>
          <p:txBody>
            <a:bodyPr wrap="none" lIns="35717" tIns="35717" rIns="35717" bIns="35717" anchor="ctr">
              <a:spAutoFit/>
            </a:bodyPr>
            <a:lstStyle>
              <a:lvl1pPr algn="ctr" defTabSz="584200">
                <a:defRPr sz="4000">
                  <a:solidFill>
                    <a:srgbClr val="44BE9B"/>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3</a:t>
              </a:r>
              <a:endParaRPr sz="1800" dirty="0">
                <a:latin typeface="+mn-lt"/>
                <a:ea typeface="+mn-ea"/>
                <a:cs typeface="+mn-ea"/>
                <a:sym typeface="+mn-lt"/>
              </a:endParaRPr>
            </a:p>
          </p:txBody>
        </p:sp>
        <p:sp>
          <p:nvSpPr>
            <p:cNvPr id="22" name="Shape 437"/>
            <p:cNvSpPr/>
            <p:nvPr/>
          </p:nvSpPr>
          <p:spPr>
            <a:xfrm>
              <a:off x="6748503" y="4783326"/>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23" name="Shape 438"/>
            <p:cNvSpPr/>
            <p:nvPr/>
          </p:nvSpPr>
          <p:spPr>
            <a:xfrm>
              <a:off x="6928423" y="4889804"/>
              <a:ext cx="235638" cy="349131"/>
            </a:xfrm>
            <a:prstGeom prst="rect">
              <a:avLst/>
            </a:prstGeom>
            <a:ln w="12700">
              <a:miter lim="400000"/>
            </a:ln>
          </p:spPr>
          <p:txBody>
            <a:bodyPr wrap="none" lIns="35717" tIns="35717" rIns="35717" bIns="35717" anchor="ctr">
              <a:spAutoFit/>
            </a:bodyPr>
            <a:lstStyle>
              <a:lvl1pPr algn="ctr" defTabSz="584200">
                <a:defRPr sz="4000">
                  <a:solidFill>
                    <a:srgbClr val="0087B1"/>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4</a:t>
              </a:r>
              <a:endParaRPr sz="1800" dirty="0">
                <a:latin typeface="+mn-lt"/>
                <a:ea typeface="+mn-ea"/>
                <a:cs typeface="+mn-ea"/>
                <a:sym typeface="+mn-lt"/>
              </a:endParaRPr>
            </a:p>
          </p:txBody>
        </p:sp>
        <p:sp>
          <p:nvSpPr>
            <p:cNvPr id="26" name="Shape 441"/>
            <p:cNvSpPr/>
            <p:nvPr/>
          </p:nvSpPr>
          <p:spPr>
            <a:xfrm>
              <a:off x="5209693" y="4986515"/>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27" name="Shape 442"/>
            <p:cNvSpPr/>
            <p:nvPr/>
          </p:nvSpPr>
          <p:spPr>
            <a:xfrm>
              <a:off x="5393622" y="5124740"/>
              <a:ext cx="227623" cy="349131"/>
            </a:xfrm>
            <a:prstGeom prst="rect">
              <a:avLst/>
            </a:prstGeom>
            <a:ln w="12700">
              <a:miter lim="400000"/>
            </a:ln>
          </p:spPr>
          <p:txBody>
            <a:bodyPr wrap="none" lIns="35717" tIns="35717" rIns="35717" bIns="35717" anchor="ctr">
              <a:spAutoFit/>
            </a:bodyPr>
            <a:lstStyle>
              <a:lvl1pPr algn="ctr" defTabSz="584200">
                <a:defRPr sz="4000">
                  <a:solidFill>
                    <a:srgbClr val="002641"/>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5</a:t>
              </a:r>
              <a:endParaRPr sz="1800" dirty="0">
                <a:latin typeface="+mn-lt"/>
                <a:ea typeface="+mn-ea"/>
                <a:cs typeface="+mn-ea"/>
                <a:sym typeface="+mn-lt"/>
              </a:endParaRPr>
            </a:p>
          </p:txBody>
        </p:sp>
        <p:sp>
          <p:nvSpPr>
            <p:cNvPr id="28" name="Shape 443"/>
            <p:cNvSpPr/>
            <p:nvPr/>
          </p:nvSpPr>
          <p:spPr>
            <a:xfrm>
              <a:off x="4204331" y="3757780"/>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29" name="Shape 444"/>
            <p:cNvSpPr/>
            <p:nvPr/>
          </p:nvSpPr>
          <p:spPr>
            <a:xfrm>
              <a:off x="4373157" y="3864257"/>
              <a:ext cx="232433" cy="349131"/>
            </a:xfrm>
            <a:prstGeom prst="rect">
              <a:avLst/>
            </a:prstGeom>
            <a:ln w="12700">
              <a:miter lim="400000"/>
            </a:ln>
          </p:spPr>
          <p:txBody>
            <a:bodyPr wrap="none" lIns="35717" tIns="35717" rIns="35717" bIns="35717" anchor="ctr">
              <a:spAutoFit/>
            </a:bodyPr>
            <a:lstStyle>
              <a:lvl1pPr algn="ctr" defTabSz="584200">
                <a:defRPr sz="4000">
                  <a:solidFill>
                    <a:srgbClr val="D44024"/>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6</a:t>
              </a:r>
              <a:endParaRPr sz="1800" dirty="0">
                <a:latin typeface="+mn-lt"/>
                <a:ea typeface="+mn-ea"/>
                <a:cs typeface="+mn-ea"/>
                <a:sym typeface="+mn-lt"/>
              </a:endParaRPr>
            </a:p>
          </p:txBody>
        </p:sp>
        <p:sp>
          <p:nvSpPr>
            <p:cNvPr id="30" name="Shape 445"/>
            <p:cNvSpPr/>
            <p:nvPr/>
          </p:nvSpPr>
          <p:spPr>
            <a:xfrm>
              <a:off x="4883743" y="2199836"/>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400">
                <a:cs typeface="+mn-ea"/>
                <a:sym typeface="+mn-lt"/>
              </a:endParaRPr>
            </a:p>
          </p:txBody>
        </p:sp>
        <p:sp>
          <p:nvSpPr>
            <p:cNvPr id="31" name="Shape 446"/>
            <p:cNvSpPr/>
            <p:nvPr/>
          </p:nvSpPr>
          <p:spPr>
            <a:xfrm>
              <a:off x="5113359" y="2312663"/>
              <a:ext cx="136252" cy="349131"/>
            </a:xfrm>
            <a:prstGeom prst="rect">
              <a:avLst/>
            </a:prstGeom>
            <a:ln w="12700">
              <a:miter lim="400000"/>
            </a:ln>
          </p:spPr>
          <p:txBody>
            <a:bodyPr wrap="none" lIns="35717" tIns="35717" rIns="35717" bIns="35717" anchor="ctr">
              <a:spAutoFit/>
            </a:bodyPr>
            <a:lstStyle>
              <a:lvl1pPr algn="ctr" defTabSz="584200">
                <a:defRPr sz="4000">
                  <a:solidFill>
                    <a:srgbClr val="FB8734"/>
                  </a:solidFill>
                  <a:uFillTx/>
                  <a:latin typeface="FontAwesome"/>
                  <a:ea typeface="FontAwesome"/>
                  <a:cs typeface="FontAwesome"/>
                  <a:sym typeface="FontAwesome"/>
                </a:defRPr>
              </a:lvl1pPr>
            </a:lstStyle>
            <a:p>
              <a:pPr lvl="0">
                <a:defRPr sz="1800">
                  <a:solidFill>
                    <a:srgbClr val="000000"/>
                  </a:solidFill>
                </a:defRPr>
              </a:pPr>
              <a:r>
                <a:rPr lang="en-US" sz="1800" dirty="0">
                  <a:latin typeface="+mn-lt"/>
                  <a:ea typeface="+mn-ea"/>
                  <a:cs typeface="+mn-ea"/>
                  <a:sym typeface="+mn-lt"/>
                </a:rPr>
                <a:t>1</a:t>
              </a:r>
              <a:endParaRPr sz="1800" dirty="0">
                <a:latin typeface="+mn-lt"/>
                <a:ea typeface="+mn-ea"/>
                <a:cs typeface="+mn-ea"/>
                <a:sym typeface="+mn-lt"/>
              </a:endParaRPr>
            </a:p>
          </p:txBody>
        </p:sp>
        <p:sp>
          <p:nvSpPr>
            <p:cNvPr id="46" name="Rectangle 30"/>
            <p:cNvSpPr/>
            <p:nvPr/>
          </p:nvSpPr>
          <p:spPr>
            <a:xfrm>
              <a:off x="1606748" y="2276427"/>
              <a:ext cx="2204207" cy="535846"/>
            </a:xfrm>
            <a:prstGeom prst="rect">
              <a:avLst/>
            </a:prstGeom>
          </p:spPr>
          <p:txBody>
            <a:bodyPr wrap="square" lIns="191941" tIns="0" rIns="191941" bIns="0">
              <a:normAutofit fontScale="92500" lnSpcReduction="20000"/>
            </a:bodyPr>
            <a:lstStyle/>
            <a:p>
              <a:pPr>
                <a:lnSpc>
                  <a:spcPct val="120000"/>
                </a:lnSpc>
              </a:pP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2014</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年</a:t>
              </a:r>
              <a:r>
                <a:rPr lang="en-US" altLang="zh-CN" sz="1200" dirty="0">
                  <a:solidFill>
                    <a:srgbClr val="0D1217"/>
                  </a:solidFill>
                  <a:latin typeface="字体视界-NWE粗楷体" panose="02000500000000000000" pitchFamily="2" charset="-122"/>
                  <a:ea typeface="字体视界-NWE粗楷体" panose="02000500000000000000" pitchFamily="2" charset="-122"/>
                  <a:sym typeface="造字工房悦黑体验版常规体" pitchFamily="2" charset="-122"/>
                </a:rPr>
                <a:t>9</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造字工房悦黑体验版常规体" pitchFamily="2" charset="-122"/>
                </a:rPr>
                <a:t>月</a:t>
              </a:r>
              <a:r>
                <a:rPr lang="en-US" altLang="zh-CN" sz="1200" dirty="0">
                  <a:solidFill>
                    <a:srgbClr val="0D1217"/>
                  </a:solidFill>
                  <a:latin typeface="字体视界-NWE粗楷体" panose="02000500000000000000" pitchFamily="2" charset="-122"/>
                  <a:ea typeface="字体视界-NWE粗楷体" panose="02000500000000000000" pitchFamily="2" charset="-122"/>
                  <a:sym typeface="造字工房悦黑体验版常规体" pitchFamily="2" charset="-122"/>
                </a:rPr>
                <a:t>12</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造字工房悦黑体验版常规体" pitchFamily="2" charset="-122"/>
                </a:rPr>
                <a:t>日</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国务院发布《物流业发展中长期规划（2014—2020年）》</a:t>
              </a:r>
              <a:endParaRPr lang="en-US" altLang="zh-CN" sz="1200" dirty="0">
                <a:solidFill>
                  <a:schemeClr val="tx1">
                    <a:lumMod val="75000"/>
                    <a:lumOff val="25000"/>
                  </a:schemeClr>
                </a:solidFill>
                <a:cs typeface="+mn-ea"/>
                <a:sym typeface="+mn-lt"/>
              </a:endParaRPr>
            </a:p>
          </p:txBody>
        </p:sp>
        <p:sp>
          <p:nvSpPr>
            <p:cNvPr id="48" name="Rectangle 30"/>
            <p:cNvSpPr/>
            <p:nvPr/>
          </p:nvSpPr>
          <p:spPr>
            <a:xfrm>
              <a:off x="1587780" y="3782028"/>
              <a:ext cx="2204207" cy="535846"/>
            </a:xfrm>
            <a:prstGeom prst="rect">
              <a:avLst/>
            </a:prstGeom>
          </p:spPr>
          <p:txBody>
            <a:bodyPr wrap="square" lIns="191941" tIns="0" rIns="191941" bIns="0">
              <a:normAutofit fontScale="85000" lnSpcReduction="20000"/>
            </a:bodyPr>
            <a:lstStyle/>
            <a:p>
              <a:pPr algn="just" defTabSz="913765">
                <a:defRPr/>
              </a:pP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2015</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年5月15日商务部出台了《“互联网+流通”行动计划》，加快互联网与流通产业的深度融合。</a:t>
              </a:r>
            </a:p>
          </p:txBody>
        </p:sp>
        <p:sp>
          <p:nvSpPr>
            <p:cNvPr id="50" name="Rectangle 30"/>
            <p:cNvSpPr/>
            <p:nvPr/>
          </p:nvSpPr>
          <p:spPr>
            <a:xfrm>
              <a:off x="1602458" y="5030827"/>
              <a:ext cx="2204207" cy="535846"/>
            </a:xfrm>
            <a:prstGeom prst="rect">
              <a:avLst/>
            </a:prstGeom>
          </p:spPr>
          <p:txBody>
            <a:bodyPr wrap="square" lIns="191941" tIns="0" rIns="191941" bIns="0">
              <a:normAutofit lnSpcReduction="10000"/>
            </a:bodyPr>
            <a:lstStyle/>
            <a:p>
              <a:pPr algn="just" defTabSz="913765">
                <a:defRPr/>
              </a:pP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2016年3月17日商务部等六个部门制定了《全国电子商务物流发展专项规划》。</a:t>
              </a:r>
            </a:p>
          </p:txBody>
        </p:sp>
        <p:sp>
          <p:nvSpPr>
            <p:cNvPr id="52" name="Rectangle 30"/>
            <p:cNvSpPr/>
            <p:nvPr/>
          </p:nvSpPr>
          <p:spPr>
            <a:xfrm>
              <a:off x="8291635" y="2272923"/>
              <a:ext cx="2204207" cy="535846"/>
            </a:xfrm>
            <a:prstGeom prst="rect">
              <a:avLst/>
            </a:prstGeom>
          </p:spPr>
          <p:txBody>
            <a:bodyPr wrap="square" lIns="191941" tIns="0" rIns="191941" bIns="0">
              <a:normAutofit fontScale="92500" lnSpcReduction="20000"/>
            </a:bodyPr>
            <a:lstStyle/>
            <a:p>
              <a:pPr>
                <a:lnSpc>
                  <a:spcPct val="120000"/>
                </a:lnSpc>
              </a:pP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2017</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年</a:t>
              </a: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3</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月发改委11部门联合出台《关于推动物流服务质量提升工作的指导意见》</a:t>
              </a:r>
              <a:endParaRPr lang="en-US" altLang="zh-CN" sz="1200" dirty="0">
                <a:solidFill>
                  <a:schemeClr val="tx1">
                    <a:lumMod val="75000"/>
                    <a:lumOff val="25000"/>
                  </a:schemeClr>
                </a:solidFill>
                <a:cs typeface="+mn-ea"/>
                <a:sym typeface="+mn-lt"/>
              </a:endParaRPr>
            </a:p>
          </p:txBody>
        </p:sp>
        <p:sp>
          <p:nvSpPr>
            <p:cNvPr id="54" name="Rectangle 30"/>
            <p:cNvSpPr/>
            <p:nvPr/>
          </p:nvSpPr>
          <p:spPr>
            <a:xfrm>
              <a:off x="8272667" y="3778524"/>
              <a:ext cx="2204207" cy="535846"/>
            </a:xfrm>
            <a:prstGeom prst="rect">
              <a:avLst/>
            </a:prstGeom>
          </p:spPr>
          <p:txBody>
            <a:bodyPr wrap="square" lIns="191941" tIns="0" rIns="191941" bIns="0">
              <a:normAutofit fontScale="92500" lnSpcReduction="20000"/>
            </a:bodyPr>
            <a:lstStyle/>
            <a:p>
              <a:pPr>
                <a:lnSpc>
                  <a:spcPct val="120000"/>
                </a:lnSpc>
              </a:pP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2015</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年5月4日国务院发布《关于大力发展电子商务加快培育经济新动力的意见》</a:t>
              </a:r>
              <a:endParaRPr lang="en-US" altLang="zh-CN" sz="1200" dirty="0">
                <a:solidFill>
                  <a:schemeClr val="tx1">
                    <a:lumMod val="75000"/>
                    <a:lumOff val="25000"/>
                  </a:schemeClr>
                </a:solidFill>
                <a:cs typeface="+mn-ea"/>
                <a:sym typeface="+mn-lt"/>
              </a:endParaRPr>
            </a:p>
          </p:txBody>
        </p:sp>
        <p:sp>
          <p:nvSpPr>
            <p:cNvPr id="56" name="Rectangle 30"/>
            <p:cNvSpPr/>
            <p:nvPr/>
          </p:nvSpPr>
          <p:spPr>
            <a:xfrm>
              <a:off x="8287345" y="5027323"/>
              <a:ext cx="2204207" cy="535846"/>
            </a:xfrm>
            <a:prstGeom prst="rect">
              <a:avLst/>
            </a:prstGeom>
          </p:spPr>
          <p:txBody>
            <a:bodyPr wrap="square" lIns="191941" tIns="0" rIns="191941" bIns="0">
              <a:normAutofit fontScale="70000" lnSpcReduction="20000"/>
            </a:bodyPr>
            <a:lstStyle/>
            <a:p>
              <a:pPr>
                <a:lnSpc>
                  <a:spcPct val="120000"/>
                </a:lnSpc>
              </a:pP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2015</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年</a:t>
              </a: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10</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月</a:t>
              </a:r>
              <a:r>
                <a:rPr lang="en-US" altLang="zh-CN" sz="1200" dirty="0">
                  <a:solidFill>
                    <a:srgbClr val="0D1217"/>
                  </a:solidFill>
                  <a:latin typeface="字体视界-NWE粗楷体" panose="02000500000000000000" pitchFamily="2" charset="-122"/>
                  <a:ea typeface="字体视界-NWE粗楷体" panose="02000500000000000000" pitchFamily="2" charset="-122"/>
                  <a:sym typeface="+mn-lt"/>
                </a:rPr>
                <a:t>23</a:t>
              </a:r>
              <a:r>
                <a:rPr lang="zh-CN" altLang="en-US" sz="1200" dirty="0">
                  <a:solidFill>
                    <a:srgbClr val="0D1217"/>
                  </a:solidFill>
                  <a:latin typeface="字体视界-NWE粗楷体" panose="02000500000000000000" pitchFamily="2" charset="-122"/>
                  <a:ea typeface="字体视界-NWE粗楷体" panose="02000500000000000000" pitchFamily="2" charset="-122"/>
                  <a:sym typeface="+mn-lt"/>
                </a:rPr>
                <a:t>日，国务院印发《关于促进快递业发展的若干意见》，这是我国首次出台快递业发展纲领性文件</a:t>
              </a:r>
              <a:endParaRPr lang="en-US" altLang="zh-CN" sz="1200" dirty="0">
                <a:solidFill>
                  <a:schemeClr val="tx1">
                    <a:lumMod val="75000"/>
                    <a:lumOff val="25000"/>
                  </a:schemeClr>
                </a:solidFill>
                <a:cs typeface="+mn-ea"/>
                <a:sym typeface="+mn-lt"/>
              </a:endParaRPr>
            </a:p>
          </p:txBody>
        </p:sp>
      </p:grpSp>
      <p:grpSp>
        <p:nvGrpSpPr>
          <p:cNvPr id="37" name="组合 36"/>
          <p:cNvGrpSpPr/>
          <p:nvPr/>
        </p:nvGrpSpPr>
        <p:grpSpPr>
          <a:xfrm>
            <a:off x="2" y="-15241"/>
            <a:ext cx="12709234" cy="6914184"/>
            <a:chOff x="2" y="-15241"/>
            <a:chExt cx="12709234" cy="6914184"/>
          </a:xfrm>
        </p:grpSpPr>
        <p:sp>
          <p:nvSpPr>
            <p:cNvPr id="38" name="文本框 37"/>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9" name="矩形 38"/>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文本框 39"/>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41" name="矩形 40"/>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3979"/>
          <a:stretch>
            <a:fillRect/>
          </a:stretch>
        </p:blipFill>
        <p:spPr>
          <a:xfrm>
            <a:off x="6096000" y="940248"/>
            <a:ext cx="5421609" cy="5039288"/>
          </a:xfrm>
          <a:prstGeom prst="rect">
            <a:avLst/>
          </a:prstGeom>
        </p:spPr>
      </p:pic>
      <p:sp>
        <p:nvSpPr>
          <p:cNvPr id="2" name="矩形 1"/>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 name="矩形 2"/>
          <p:cNvSpPr/>
          <p:nvPr/>
        </p:nvSpPr>
        <p:spPr>
          <a:xfrm>
            <a:off x="582139" y="1828161"/>
            <a:ext cx="2503183"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a:r>
              <a:rPr lang="en-US" altLang="zh-CN"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PART 04</a:t>
            </a:r>
            <a:endParaRPr lang="zh-CN" altLang="en-US"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5" name="矩形 4"/>
          <p:cNvSpPr/>
          <p:nvPr/>
        </p:nvSpPr>
        <p:spPr>
          <a:xfrm>
            <a:off x="810429" y="3759970"/>
            <a:ext cx="6091132" cy="613694"/>
          </a:xfrm>
          <a:prstGeom prst="rect">
            <a:avLst/>
          </a:prstGeom>
        </p:spPr>
        <p:txBody>
          <a:bodyPr wrap="square" lIns="91440" tIns="45720" rIns="91440" bIns="45720">
            <a:spAutoFit/>
          </a:bodyPr>
          <a:lstStyle/>
          <a:p>
            <a:pP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6" name="矩形 5"/>
          <p:cNvSpPr/>
          <p:nvPr/>
        </p:nvSpPr>
        <p:spPr>
          <a:xfrm>
            <a:off x="810429" y="2928973"/>
            <a:ext cx="4323546" cy="1446550"/>
          </a:xfrm>
          <a:prstGeom prst="rect">
            <a:avLst/>
          </a:prstGeom>
          <a:noFill/>
          <a:effectLst>
            <a:reflection blurRad="6350" stA="50000" endA="300" endPos="90000" dir="5400000" sy="-100000" algn="bl" rotWithShape="0"/>
          </a:effectLst>
        </p:spPr>
        <p:txBody>
          <a:bodyPr wrap="square" lIns="91440" tIns="45720" rIns="91440" bIns="45720">
            <a:spAutoFit/>
          </a:bodyPr>
          <a:lstStyle/>
          <a:p>
            <a:pPr defTabSz="914400"/>
            <a:r>
              <a:rPr lang="zh-CN" altLang="en-US" sz="4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下阶段工作思路</a:t>
            </a:r>
          </a:p>
          <a:p>
            <a:pPr defTabSz="914400">
              <a:defRPr/>
            </a:pP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6"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49190" y="560174"/>
            <a:ext cx="11060671" cy="5799437"/>
          </a:xfrm>
          <a:prstGeom prst="rect">
            <a:avLst/>
          </a:prstGeom>
          <a:noFill/>
          <a:ln>
            <a:solidFill>
              <a:srgbClr val="1F365F">
                <a:alpha val="92000"/>
              </a:srgbClr>
            </a:solid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12" name="MH_Others_1"/>
          <p:cNvSpPr txBox="1"/>
          <p:nvPr>
            <p:custDataLst>
              <p:tags r:id="rId1"/>
            </p:custDataLst>
          </p:nvPr>
        </p:nvSpPr>
        <p:spPr>
          <a:xfrm>
            <a:off x="913895" y="827416"/>
            <a:ext cx="7232382" cy="902876"/>
          </a:xfrm>
          <a:prstGeom prst="rect">
            <a:avLst/>
          </a:prstGeom>
          <a:noFill/>
          <a:effectLst>
            <a:reflection blurRad="6350" stA="50000" endA="300" endPos="90000" dir="5400000" sy="-100000" algn="bl" rotWithShape="0"/>
          </a:effectLst>
        </p:spPr>
        <p:txBody>
          <a:bodyPr vert="horz" wrap="square" lIns="0" tIns="0" rIns="0" bIns="0" rtlCol="0" anchor="ctr" anchorCtr="0">
            <a:spAutoFit/>
          </a:bodyPr>
          <a:lstStyle/>
          <a:p>
            <a:pPr algn="dist" defTabSz="914400"/>
            <a:r>
              <a:rPr lang="zh-CN" altLang="en-US" sz="5865"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rPr>
              <a:t>目 录</a:t>
            </a:r>
            <a:r>
              <a:rPr lang="en-US" altLang="zh-CN" sz="5865"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rPr>
              <a:t>/</a:t>
            </a:r>
            <a:r>
              <a:rPr lang="en-US" altLang="zh-CN" sz="2135"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rPr>
              <a:t>CONTENTS</a:t>
            </a:r>
            <a:endParaRPr lang="zh-CN" altLang="en-US" sz="2135"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grpSp>
        <p:nvGrpSpPr>
          <p:cNvPr id="2" name="组合 1"/>
          <p:cNvGrpSpPr/>
          <p:nvPr/>
        </p:nvGrpSpPr>
        <p:grpSpPr>
          <a:xfrm>
            <a:off x="1955105" y="3038843"/>
            <a:ext cx="8983330" cy="2249690"/>
            <a:chOff x="1955105" y="3038843"/>
            <a:chExt cx="8983330" cy="2249690"/>
          </a:xfrm>
        </p:grpSpPr>
        <p:sp>
          <p:nvSpPr>
            <p:cNvPr id="33" name="矩形 32"/>
            <p:cNvSpPr/>
            <p:nvPr/>
          </p:nvSpPr>
          <p:spPr>
            <a:xfrm>
              <a:off x="3114314" y="3177277"/>
              <a:ext cx="2031325" cy="830997"/>
            </a:xfrm>
            <a:prstGeom prst="rect">
              <a:avLst/>
            </a:prstGeom>
            <a:noFill/>
            <a:effectLst>
              <a:reflection blurRad="6350" stA="50000" endA="300" endPos="90000" dir="5400000" sy="-100000" algn="bl" rotWithShape="0"/>
            </a:effectLst>
          </p:spPr>
          <p:txBody>
            <a:bodyPr wrap="none" lIns="91440" tIns="45720" rIns="91440" bIns="45720">
              <a:spAutoFit/>
            </a:bodyPr>
            <a:lstStyle/>
            <a:p>
              <a:pPr defTabSz="914400">
                <a:defRPr/>
              </a:pPr>
              <a:r>
                <a:rPr lang="zh-CN" altLang="en-US" sz="2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总体经营情况</a:t>
              </a:r>
            </a:p>
            <a:p>
              <a:pPr defTabSz="914400">
                <a:defRPr/>
              </a:pPr>
              <a:endParaRPr lang="zh-CN" altLang="en-US" sz="2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4" name="圆角矩形 33"/>
            <p:cNvSpPr/>
            <p:nvPr/>
          </p:nvSpPr>
          <p:spPr bwMode="auto">
            <a:xfrm>
              <a:off x="1955105" y="3089429"/>
              <a:ext cx="714280" cy="588896"/>
            </a:xfrm>
            <a:prstGeom prst="roundRect">
              <a:avLst/>
            </a:prstGeom>
            <a:solidFill>
              <a:srgbClr val="1F365F"/>
            </a:solidFill>
            <a:ln w="38100">
              <a:solidFill>
                <a:schemeClr val="bg1"/>
              </a:solidFill>
            </a:ln>
            <a:effectLst>
              <a:outerShdw blurRad="203200" dist="88900" dir="8100000" sx="102000" sy="102000" algn="tr" rotWithShape="0">
                <a:prstClr val="black">
                  <a:alpha val="3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en-US" altLang="zh-CN"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01</a:t>
              </a:r>
              <a:endParaRPr lang="zh-CN" altLang="en-US"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35" name="矩形 34"/>
            <p:cNvSpPr/>
            <p:nvPr/>
          </p:nvSpPr>
          <p:spPr>
            <a:xfrm>
              <a:off x="7983780" y="3038843"/>
              <a:ext cx="2954655" cy="461665"/>
            </a:xfrm>
            <a:prstGeom prst="rect">
              <a:avLst/>
            </a:prstGeom>
            <a:noFill/>
            <a:effectLst>
              <a:reflection blurRad="6350" stA="50000" endA="300" endPos="90000" dir="5400000" sy="-100000" algn="bl" rotWithShape="0"/>
            </a:effectLst>
          </p:spPr>
          <p:txBody>
            <a:bodyPr wrap="none" lIns="91440" tIns="45720" rIns="91440" bIns="45720">
              <a:spAutoFit/>
            </a:bodyPr>
            <a:lstStyle/>
            <a:p>
              <a:pPr defTabSz="914400"/>
              <a:r>
                <a:rPr lang="zh-CN" altLang="en-US" sz="2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存在问题和形式分析</a:t>
              </a:r>
              <a:endParaRPr lang="zh-CN" altLang="en-US" sz="2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6" name="圆角矩形 35"/>
            <p:cNvSpPr/>
            <p:nvPr/>
          </p:nvSpPr>
          <p:spPr bwMode="auto">
            <a:xfrm>
              <a:off x="6815596" y="3039049"/>
              <a:ext cx="714280" cy="588896"/>
            </a:xfrm>
            <a:prstGeom prst="roundRect">
              <a:avLst/>
            </a:prstGeom>
            <a:solidFill>
              <a:srgbClr val="1F365F"/>
            </a:solidFill>
            <a:ln w="38100">
              <a:solidFill>
                <a:schemeClr val="bg1"/>
              </a:solidFill>
            </a:ln>
            <a:effectLst>
              <a:outerShdw blurRad="203200" dist="88900" dir="8100000" sx="102000" sy="102000" algn="tr" rotWithShape="0">
                <a:prstClr val="black">
                  <a:alpha val="3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en-US" altLang="zh-CN"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03</a:t>
              </a:r>
              <a:endParaRPr lang="zh-CN" altLang="en-US"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37" name="矩形 36"/>
            <p:cNvSpPr/>
            <p:nvPr/>
          </p:nvSpPr>
          <p:spPr>
            <a:xfrm>
              <a:off x="3114314" y="4798491"/>
              <a:ext cx="2031325" cy="461665"/>
            </a:xfrm>
            <a:prstGeom prst="rect">
              <a:avLst/>
            </a:prstGeom>
            <a:noFill/>
            <a:effectLst>
              <a:reflection blurRad="6350" stA="50000" endA="300" endPos="90000" dir="5400000" sy="-100000" algn="bl" rotWithShape="0"/>
            </a:effectLst>
          </p:spPr>
          <p:txBody>
            <a:bodyPr wrap="none" lIns="91440" tIns="45720" rIns="91440" bIns="45720">
              <a:spAutoFit/>
            </a:bodyPr>
            <a:lstStyle/>
            <a:p>
              <a:pPr defTabSz="914400">
                <a:defRPr/>
              </a:pPr>
              <a:r>
                <a:rPr lang="zh-CN" altLang="en-US" sz="2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经营亮点分析</a:t>
              </a:r>
              <a:endParaRPr lang="zh-CN" altLang="en-US" sz="2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8" name="圆角矩形 37"/>
            <p:cNvSpPr/>
            <p:nvPr/>
          </p:nvSpPr>
          <p:spPr bwMode="auto">
            <a:xfrm>
              <a:off x="1955105" y="4699637"/>
              <a:ext cx="714280" cy="588896"/>
            </a:xfrm>
            <a:prstGeom prst="roundRect">
              <a:avLst/>
            </a:prstGeom>
            <a:solidFill>
              <a:srgbClr val="1F365F"/>
            </a:solidFill>
            <a:ln w="38100">
              <a:solidFill>
                <a:schemeClr val="bg1"/>
              </a:solidFill>
            </a:ln>
            <a:effectLst>
              <a:outerShdw blurRad="203200" dist="88900" dir="8100000" sx="102000" sy="102000" algn="tr" rotWithShape="0">
                <a:prstClr val="black">
                  <a:alpha val="3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en-US" altLang="zh-CN"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02</a:t>
              </a:r>
              <a:endParaRPr lang="zh-CN" altLang="en-US"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39" name="矩形 38"/>
            <p:cNvSpPr/>
            <p:nvPr/>
          </p:nvSpPr>
          <p:spPr>
            <a:xfrm>
              <a:off x="7974805" y="4758015"/>
              <a:ext cx="2339102" cy="461665"/>
            </a:xfrm>
            <a:prstGeom prst="rect">
              <a:avLst/>
            </a:prstGeom>
            <a:noFill/>
            <a:effectLst>
              <a:reflection blurRad="6350" stA="50000" endA="300" endPos="90000" dir="5400000" sy="-100000" algn="bl" rotWithShape="0"/>
            </a:effectLst>
          </p:spPr>
          <p:txBody>
            <a:bodyPr wrap="none" lIns="91440" tIns="45720" rIns="91440" bIns="45720">
              <a:spAutoFit/>
            </a:bodyPr>
            <a:lstStyle/>
            <a:p>
              <a:pPr defTabSz="914400"/>
              <a:r>
                <a:rPr lang="zh-CN" altLang="en-US" sz="2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下阶段工作思路</a:t>
              </a:r>
            </a:p>
          </p:txBody>
        </p:sp>
        <p:sp>
          <p:nvSpPr>
            <p:cNvPr id="40" name="圆角矩形 39"/>
            <p:cNvSpPr/>
            <p:nvPr/>
          </p:nvSpPr>
          <p:spPr bwMode="auto">
            <a:xfrm>
              <a:off x="6815596" y="4670168"/>
              <a:ext cx="714280" cy="588896"/>
            </a:xfrm>
            <a:prstGeom prst="roundRect">
              <a:avLst/>
            </a:prstGeom>
            <a:solidFill>
              <a:srgbClr val="1F365F"/>
            </a:solidFill>
            <a:ln w="38100">
              <a:solidFill>
                <a:schemeClr val="bg1"/>
              </a:solidFill>
            </a:ln>
            <a:effectLst>
              <a:outerShdw blurRad="203200" dist="88900" dir="8100000" sx="102000" sy="102000" algn="tr" rotWithShape="0">
                <a:prstClr val="black">
                  <a:alpha val="3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r>
                <a:rPr lang="en-US" altLang="zh-CN"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04</a:t>
              </a:r>
              <a:endParaRPr lang="zh-CN" altLang="en-US" sz="2800" dirty="0">
                <a:solidFill>
                  <a:schemeClr val="bg1"/>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500" autoRev="1" fill="hold">
                                          <p:stCondLst>
                                            <p:cond delay="0"/>
                                          </p:stCondLst>
                                        </p:cTn>
                                        <p:tgtEl>
                                          <p:spTgt spid="12"/>
                                        </p:tgtEl>
                                        <p:attrNameLst>
                                          <p:attrName>ppt_w</p:attrName>
                                        </p:attrNameLst>
                                      </p:cBhvr>
                                    </p:anim>
                                    <p:anim by="(#ppt_w*0.50)" calcmode="lin" valueType="num">
                                      <p:cBhvr>
                                        <p:cTn id="13" dur="500" decel="50000" autoRev="1" fill="hold">
                                          <p:stCondLst>
                                            <p:cond delay="0"/>
                                          </p:stCondLst>
                                        </p:cTn>
                                        <p:tgtEl>
                                          <p:spTgt spid="12"/>
                                        </p:tgtEl>
                                        <p:attrNameLst>
                                          <p:attrName>ppt_x</p:attrName>
                                        </p:attrNameLst>
                                      </p:cBhvr>
                                    </p:anim>
                                    <p:anim from="(-#ppt_h/2)" to="(#ppt_y)" calcmode="lin" valueType="num">
                                      <p:cBhvr>
                                        <p:cTn id="14" dur="1000" fill="hold">
                                          <p:stCondLst>
                                            <p:cond delay="0"/>
                                          </p:stCondLst>
                                        </p:cTn>
                                        <p:tgtEl>
                                          <p:spTgt spid="12"/>
                                        </p:tgtEl>
                                        <p:attrNameLst>
                                          <p:attrName>ppt_y</p:attrName>
                                        </p:attrNameLst>
                                      </p:cBhvr>
                                    </p:anim>
                                    <p:animRot by="21600000">
                                      <p:cBhvr>
                                        <p:cTn id="15" dur="1000" fill="hold">
                                          <p:stCondLst>
                                            <p:cond delay="0"/>
                                          </p:stCondLst>
                                        </p:cTn>
                                        <p:tgtEl>
                                          <p:spTgt spid="12"/>
                                        </p:tgtEl>
                                        <p:attrNameLst>
                                          <p:attrName>r</p:attrName>
                                        </p:attrNameLst>
                                      </p:cBhvr>
                                    </p:animRot>
                                  </p:childTnLst>
                                </p:cTn>
                              </p:par>
                            </p:childTnLst>
                          </p:cTn>
                        </p:par>
                        <p:par>
                          <p:cTn id="16" fill="hold">
                            <p:stCondLst>
                              <p:cond delay="2099"/>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7768" y="1731691"/>
            <a:ext cx="9772313" cy="3606949"/>
            <a:chOff x="1377768" y="1731691"/>
            <a:chExt cx="9772313" cy="3606949"/>
          </a:xfrm>
        </p:grpSpPr>
        <p:grpSp>
          <p:nvGrpSpPr>
            <p:cNvPr id="50" name="组合 49"/>
            <p:cNvGrpSpPr/>
            <p:nvPr/>
          </p:nvGrpSpPr>
          <p:grpSpPr>
            <a:xfrm>
              <a:off x="4706655" y="2024846"/>
              <a:ext cx="2727325" cy="2611215"/>
              <a:chOff x="3529991" y="1518634"/>
              <a:chExt cx="2045494" cy="1958411"/>
            </a:xfrm>
          </p:grpSpPr>
          <p:grpSp>
            <p:nvGrpSpPr>
              <p:cNvPr id="4" name="Group 32"/>
              <p:cNvGrpSpPr/>
              <p:nvPr/>
            </p:nvGrpSpPr>
            <p:grpSpPr>
              <a:xfrm>
                <a:off x="4018626" y="2765863"/>
                <a:ext cx="1080803" cy="711182"/>
                <a:chOff x="3851913" y="3203753"/>
                <a:chExt cx="1441071" cy="948243"/>
              </a:xfrm>
            </p:grpSpPr>
            <p:sp>
              <p:nvSpPr>
                <p:cNvPr id="46" name="Rectangle 7"/>
                <p:cNvSpPr/>
                <p:nvPr/>
              </p:nvSpPr>
              <p:spPr bwMode="auto">
                <a:xfrm>
                  <a:off x="4129290" y="3433395"/>
                  <a:ext cx="859224" cy="718601"/>
                </a:xfrm>
                <a:prstGeom prst="rect">
                  <a:avLst/>
                </a:prstGeom>
                <a:solidFill>
                  <a:schemeClr val="accent4"/>
                </a:solidFill>
                <a:ln>
                  <a:noFill/>
                </a:ln>
              </p:spPr>
              <p:txBody>
                <a:bodyPr anchor="ctr"/>
                <a:lstStyle/>
                <a:p>
                  <a:pPr algn="ctr"/>
                  <a:endParaRPr sz="2000">
                    <a:cs typeface="+mn-ea"/>
                    <a:sym typeface="+mn-lt"/>
                  </a:endParaRPr>
                </a:p>
              </p:txBody>
            </p:sp>
            <p:sp>
              <p:nvSpPr>
                <p:cNvPr id="47" name="Freeform: Shape 8"/>
                <p:cNvSpPr/>
                <p:nvPr/>
              </p:nvSpPr>
              <p:spPr bwMode="auto">
                <a:xfrm>
                  <a:off x="4988514" y="3433395"/>
                  <a:ext cx="304470" cy="718601"/>
                </a:xfrm>
                <a:custGeom>
                  <a:avLst/>
                  <a:gdLst>
                    <a:gd name="T0" fmla="*/ 0 w 236"/>
                    <a:gd name="T1" fmla="*/ 0 h 557"/>
                    <a:gd name="T2" fmla="*/ 0 w 236"/>
                    <a:gd name="T3" fmla="*/ 557 h 557"/>
                    <a:gd name="T4" fmla="*/ 236 w 236"/>
                    <a:gd name="T5" fmla="*/ 297 h 557"/>
                    <a:gd name="T6" fmla="*/ 0 w 236"/>
                    <a:gd name="T7" fmla="*/ 0 h 557"/>
                  </a:gdLst>
                  <a:ahLst/>
                  <a:cxnLst>
                    <a:cxn ang="0">
                      <a:pos x="T0" y="T1"/>
                    </a:cxn>
                    <a:cxn ang="0">
                      <a:pos x="T2" y="T3"/>
                    </a:cxn>
                    <a:cxn ang="0">
                      <a:pos x="T4" y="T5"/>
                    </a:cxn>
                    <a:cxn ang="0">
                      <a:pos x="T6" y="T7"/>
                    </a:cxn>
                  </a:cxnLst>
                  <a:rect l="0" t="0" r="r" b="b"/>
                  <a:pathLst>
                    <a:path w="236" h="557">
                      <a:moveTo>
                        <a:pt x="0" y="0"/>
                      </a:moveTo>
                      <a:lnTo>
                        <a:pt x="0" y="557"/>
                      </a:lnTo>
                      <a:lnTo>
                        <a:pt x="236" y="297"/>
                      </a:lnTo>
                      <a:lnTo>
                        <a:pt x="0" y="0"/>
                      </a:lnTo>
                      <a:close/>
                    </a:path>
                  </a:pathLst>
                </a:custGeom>
                <a:solidFill>
                  <a:schemeClr val="accent4">
                    <a:lumMod val="75000"/>
                  </a:schemeClr>
                </a:solidFill>
                <a:ln>
                  <a:noFill/>
                </a:ln>
              </p:spPr>
              <p:txBody>
                <a:bodyPr anchor="ctr"/>
                <a:lstStyle/>
                <a:p>
                  <a:pPr algn="ctr"/>
                  <a:endParaRPr sz="2000">
                    <a:cs typeface="+mn-ea"/>
                    <a:sym typeface="+mn-lt"/>
                  </a:endParaRPr>
                </a:p>
              </p:txBody>
            </p:sp>
            <p:sp>
              <p:nvSpPr>
                <p:cNvPr id="48" name="Freeform: Shape 9"/>
                <p:cNvSpPr/>
                <p:nvPr/>
              </p:nvSpPr>
              <p:spPr bwMode="auto">
                <a:xfrm>
                  <a:off x="3851913" y="3433395"/>
                  <a:ext cx="277377" cy="718601"/>
                </a:xfrm>
                <a:custGeom>
                  <a:avLst/>
                  <a:gdLst>
                    <a:gd name="T0" fmla="*/ 215 w 215"/>
                    <a:gd name="T1" fmla="*/ 0 h 557"/>
                    <a:gd name="T2" fmla="*/ 215 w 215"/>
                    <a:gd name="T3" fmla="*/ 557 h 557"/>
                    <a:gd name="T4" fmla="*/ 0 w 215"/>
                    <a:gd name="T5" fmla="*/ 312 h 557"/>
                    <a:gd name="T6" fmla="*/ 215 w 215"/>
                    <a:gd name="T7" fmla="*/ 0 h 557"/>
                  </a:gdLst>
                  <a:ahLst/>
                  <a:cxnLst>
                    <a:cxn ang="0">
                      <a:pos x="T0" y="T1"/>
                    </a:cxn>
                    <a:cxn ang="0">
                      <a:pos x="T2" y="T3"/>
                    </a:cxn>
                    <a:cxn ang="0">
                      <a:pos x="T4" y="T5"/>
                    </a:cxn>
                    <a:cxn ang="0">
                      <a:pos x="T6" y="T7"/>
                    </a:cxn>
                  </a:cxnLst>
                  <a:rect l="0" t="0" r="r" b="b"/>
                  <a:pathLst>
                    <a:path w="215" h="557">
                      <a:moveTo>
                        <a:pt x="215" y="0"/>
                      </a:moveTo>
                      <a:lnTo>
                        <a:pt x="215" y="557"/>
                      </a:lnTo>
                      <a:lnTo>
                        <a:pt x="0" y="312"/>
                      </a:lnTo>
                      <a:lnTo>
                        <a:pt x="215" y="0"/>
                      </a:lnTo>
                      <a:close/>
                    </a:path>
                  </a:pathLst>
                </a:custGeom>
                <a:solidFill>
                  <a:schemeClr val="accent4">
                    <a:lumMod val="75000"/>
                  </a:schemeClr>
                </a:solidFill>
                <a:ln>
                  <a:noFill/>
                </a:ln>
              </p:spPr>
              <p:txBody>
                <a:bodyPr anchor="ctr"/>
                <a:lstStyle/>
                <a:p>
                  <a:pPr algn="ctr"/>
                  <a:endParaRPr sz="2000">
                    <a:cs typeface="+mn-ea"/>
                    <a:sym typeface="+mn-lt"/>
                  </a:endParaRPr>
                </a:p>
              </p:txBody>
            </p:sp>
            <p:sp>
              <p:nvSpPr>
                <p:cNvPr id="49" name="Freeform: Shape 10"/>
                <p:cNvSpPr/>
                <p:nvPr/>
              </p:nvSpPr>
              <p:spPr bwMode="auto">
                <a:xfrm>
                  <a:off x="4129290" y="3203753"/>
                  <a:ext cx="859224" cy="229643"/>
                </a:xfrm>
                <a:custGeom>
                  <a:avLst/>
                  <a:gdLst>
                    <a:gd name="T0" fmla="*/ 0 w 666"/>
                    <a:gd name="T1" fmla="*/ 178 h 178"/>
                    <a:gd name="T2" fmla="*/ 329 w 666"/>
                    <a:gd name="T3" fmla="*/ 0 h 178"/>
                    <a:gd name="T4" fmla="*/ 666 w 666"/>
                    <a:gd name="T5" fmla="*/ 178 h 178"/>
                    <a:gd name="T6" fmla="*/ 0 w 666"/>
                    <a:gd name="T7" fmla="*/ 178 h 178"/>
                  </a:gdLst>
                  <a:ahLst/>
                  <a:cxnLst>
                    <a:cxn ang="0">
                      <a:pos x="T0" y="T1"/>
                    </a:cxn>
                    <a:cxn ang="0">
                      <a:pos x="T2" y="T3"/>
                    </a:cxn>
                    <a:cxn ang="0">
                      <a:pos x="T4" y="T5"/>
                    </a:cxn>
                    <a:cxn ang="0">
                      <a:pos x="T6" y="T7"/>
                    </a:cxn>
                  </a:cxnLst>
                  <a:rect l="0" t="0" r="r" b="b"/>
                  <a:pathLst>
                    <a:path w="666" h="178">
                      <a:moveTo>
                        <a:pt x="0" y="178"/>
                      </a:moveTo>
                      <a:lnTo>
                        <a:pt x="329" y="0"/>
                      </a:lnTo>
                      <a:lnTo>
                        <a:pt x="666" y="178"/>
                      </a:lnTo>
                      <a:lnTo>
                        <a:pt x="0" y="178"/>
                      </a:lnTo>
                      <a:close/>
                    </a:path>
                  </a:pathLst>
                </a:custGeom>
                <a:solidFill>
                  <a:schemeClr val="accent4">
                    <a:lumMod val="60000"/>
                    <a:lumOff val="40000"/>
                  </a:schemeClr>
                </a:solidFill>
                <a:ln>
                  <a:noFill/>
                </a:ln>
              </p:spPr>
              <p:txBody>
                <a:bodyPr anchor="ctr"/>
                <a:lstStyle/>
                <a:p>
                  <a:pPr algn="ctr"/>
                  <a:endParaRPr sz="2000">
                    <a:cs typeface="+mn-ea"/>
                    <a:sym typeface="+mn-lt"/>
                  </a:endParaRPr>
                </a:p>
              </p:txBody>
            </p:sp>
          </p:grpSp>
          <p:grpSp>
            <p:nvGrpSpPr>
              <p:cNvPr id="5" name="Group 31"/>
              <p:cNvGrpSpPr/>
              <p:nvPr/>
            </p:nvGrpSpPr>
            <p:grpSpPr>
              <a:xfrm>
                <a:off x="4802377" y="2221108"/>
                <a:ext cx="773108" cy="1004363"/>
                <a:chOff x="4896916" y="2477412"/>
                <a:chExt cx="1030810" cy="1339151"/>
              </a:xfrm>
            </p:grpSpPr>
            <p:sp>
              <p:nvSpPr>
                <p:cNvPr id="42" name="Freeform: Shape 11"/>
                <p:cNvSpPr/>
                <p:nvPr/>
              </p:nvSpPr>
              <p:spPr bwMode="auto">
                <a:xfrm>
                  <a:off x="4988514" y="3433395"/>
                  <a:ext cx="681187" cy="383168"/>
                </a:xfrm>
                <a:custGeom>
                  <a:avLst/>
                  <a:gdLst>
                    <a:gd name="T0" fmla="*/ 0 w 528"/>
                    <a:gd name="T1" fmla="*/ 0 h 297"/>
                    <a:gd name="T2" fmla="*/ 528 w 528"/>
                    <a:gd name="T3" fmla="*/ 168 h 297"/>
                    <a:gd name="T4" fmla="*/ 236 w 528"/>
                    <a:gd name="T5" fmla="*/ 297 h 297"/>
                    <a:gd name="T6" fmla="*/ 0 w 528"/>
                    <a:gd name="T7" fmla="*/ 0 h 297"/>
                  </a:gdLst>
                  <a:ahLst/>
                  <a:cxnLst>
                    <a:cxn ang="0">
                      <a:pos x="T0" y="T1"/>
                    </a:cxn>
                    <a:cxn ang="0">
                      <a:pos x="T2" y="T3"/>
                    </a:cxn>
                    <a:cxn ang="0">
                      <a:pos x="T4" y="T5"/>
                    </a:cxn>
                    <a:cxn ang="0">
                      <a:pos x="T6" y="T7"/>
                    </a:cxn>
                  </a:cxnLst>
                  <a:rect l="0" t="0" r="r" b="b"/>
                  <a:pathLst>
                    <a:path w="528" h="297">
                      <a:moveTo>
                        <a:pt x="0" y="0"/>
                      </a:moveTo>
                      <a:lnTo>
                        <a:pt x="528" y="168"/>
                      </a:lnTo>
                      <a:lnTo>
                        <a:pt x="236" y="297"/>
                      </a:lnTo>
                      <a:lnTo>
                        <a:pt x="0" y="0"/>
                      </a:lnTo>
                      <a:close/>
                    </a:path>
                  </a:pathLst>
                </a:custGeom>
                <a:solidFill>
                  <a:schemeClr val="accent3">
                    <a:lumMod val="75000"/>
                  </a:schemeClr>
                </a:solidFill>
                <a:ln>
                  <a:noFill/>
                </a:ln>
              </p:spPr>
              <p:txBody>
                <a:bodyPr anchor="ctr"/>
                <a:lstStyle/>
                <a:p>
                  <a:pPr algn="ctr"/>
                  <a:endParaRPr sz="2000">
                    <a:cs typeface="+mn-ea"/>
                    <a:sym typeface="+mn-lt"/>
                  </a:endParaRPr>
                </a:p>
              </p:txBody>
            </p:sp>
            <p:sp>
              <p:nvSpPr>
                <p:cNvPr id="43" name="Freeform: Shape 12"/>
                <p:cNvSpPr/>
                <p:nvPr/>
              </p:nvSpPr>
              <p:spPr bwMode="auto">
                <a:xfrm>
                  <a:off x="4988514" y="2621906"/>
                  <a:ext cx="939212" cy="1028231"/>
                </a:xfrm>
                <a:custGeom>
                  <a:avLst/>
                  <a:gdLst>
                    <a:gd name="T0" fmla="*/ 528 w 728"/>
                    <a:gd name="T1" fmla="*/ 797 h 797"/>
                    <a:gd name="T2" fmla="*/ 0 w 728"/>
                    <a:gd name="T3" fmla="*/ 629 h 797"/>
                    <a:gd name="T4" fmla="*/ 199 w 728"/>
                    <a:gd name="T5" fmla="*/ 0 h 797"/>
                    <a:gd name="T6" fmla="*/ 728 w 728"/>
                    <a:gd name="T7" fmla="*/ 168 h 797"/>
                    <a:gd name="T8" fmla="*/ 528 w 728"/>
                    <a:gd name="T9" fmla="*/ 797 h 797"/>
                  </a:gdLst>
                  <a:ahLst/>
                  <a:cxnLst>
                    <a:cxn ang="0">
                      <a:pos x="T0" y="T1"/>
                    </a:cxn>
                    <a:cxn ang="0">
                      <a:pos x="T2" y="T3"/>
                    </a:cxn>
                    <a:cxn ang="0">
                      <a:pos x="T4" y="T5"/>
                    </a:cxn>
                    <a:cxn ang="0">
                      <a:pos x="T6" y="T7"/>
                    </a:cxn>
                    <a:cxn ang="0">
                      <a:pos x="T8" y="T9"/>
                    </a:cxn>
                  </a:cxnLst>
                  <a:rect l="0" t="0" r="r" b="b"/>
                  <a:pathLst>
                    <a:path w="728" h="797">
                      <a:moveTo>
                        <a:pt x="528" y="797"/>
                      </a:moveTo>
                      <a:lnTo>
                        <a:pt x="0" y="629"/>
                      </a:lnTo>
                      <a:lnTo>
                        <a:pt x="199" y="0"/>
                      </a:lnTo>
                      <a:lnTo>
                        <a:pt x="728" y="168"/>
                      </a:lnTo>
                      <a:lnTo>
                        <a:pt x="528" y="797"/>
                      </a:lnTo>
                      <a:close/>
                    </a:path>
                  </a:pathLst>
                </a:custGeom>
                <a:solidFill>
                  <a:schemeClr val="accent3"/>
                </a:solidFill>
                <a:ln>
                  <a:noFill/>
                </a:ln>
              </p:spPr>
              <p:txBody>
                <a:bodyPr anchor="ctr"/>
                <a:lstStyle/>
                <a:p>
                  <a:pPr algn="ctr"/>
                  <a:endParaRPr sz="2000">
                    <a:cs typeface="+mn-ea"/>
                    <a:sym typeface="+mn-lt"/>
                  </a:endParaRPr>
                </a:p>
              </p:txBody>
            </p:sp>
            <p:sp>
              <p:nvSpPr>
                <p:cNvPr id="44" name="Freeform: Shape 13"/>
                <p:cNvSpPr/>
                <p:nvPr/>
              </p:nvSpPr>
              <p:spPr bwMode="auto">
                <a:xfrm>
                  <a:off x="4896916" y="2621906"/>
                  <a:ext cx="348334" cy="811490"/>
                </a:xfrm>
                <a:custGeom>
                  <a:avLst/>
                  <a:gdLst>
                    <a:gd name="T0" fmla="*/ 270 w 270"/>
                    <a:gd name="T1" fmla="*/ 0 h 629"/>
                    <a:gd name="T2" fmla="*/ 71 w 270"/>
                    <a:gd name="T3" fmla="*/ 629 h 629"/>
                    <a:gd name="T4" fmla="*/ 0 w 270"/>
                    <a:gd name="T5" fmla="*/ 256 h 629"/>
                    <a:gd name="T6" fmla="*/ 270 w 270"/>
                    <a:gd name="T7" fmla="*/ 0 h 629"/>
                  </a:gdLst>
                  <a:ahLst/>
                  <a:cxnLst>
                    <a:cxn ang="0">
                      <a:pos x="T0" y="T1"/>
                    </a:cxn>
                    <a:cxn ang="0">
                      <a:pos x="T2" y="T3"/>
                    </a:cxn>
                    <a:cxn ang="0">
                      <a:pos x="T4" y="T5"/>
                    </a:cxn>
                    <a:cxn ang="0">
                      <a:pos x="T6" y="T7"/>
                    </a:cxn>
                  </a:cxnLst>
                  <a:rect l="0" t="0" r="r" b="b"/>
                  <a:pathLst>
                    <a:path w="270" h="629">
                      <a:moveTo>
                        <a:pt x="270" y="0"/>
                      </a:moveTo>
                      <a:lnTo>
                        <a:pt x="71" y="629"/>
                      </a:lnTo>
                      <a:lnTo>
                        <a:pt x="0" y="256"/>
                      </a:lnTo>
                      <a:lnTo>
                        <a:pt x="270" y="0"/>
                      </a:lnTo>
                      <a:close/>
                    </a:path>
                  </a:pathLst>
                </a:custGeom>
                <a:solidFill>
                  <a:schemeClr val="accent3">
                    <a:lumMod val="60000"/>
                    <a:lumOff val="40000"/>
                  </a:schemeClr>
                </a:solidFill>
                <a:ln>
                  <a:noFill/>
                </a:ln>
              </p:spPr>
              <p:txBody>
                <a:bodyPr anchor="ctr"/>
                <a:lstStyle/>
                <a:p>
                  <a:pPr algn="ctr"/>
                  <a:endParaRPr sz="2000">
                    <a:cs typeface="+mn-ea"/>
                    <a:sym typeface="+mn-lt"/>
                  </a:endParaRPr>
                </a:p>
              </p:txBody>
            </p:sp>
            <p:sp>
              <p:nvSpPr>
                <p:cNvPr id="45" name="Freeform: Shape 14"/>
                <p:cNvSpPr/>
                <p:nvPr/>
              </p:nvSpPr>
              <p:spPr bwMode="auto">
                <a:xfrm>
                  <a:off x="5245250" y="2477412"/>
                  <a:ext cx="682476" cy="361235"/>
                </a:xfrm>
                <a:custGeom>
                  <a:avLst/>
                  <a:gdLst>
                    <a:gd name="T0" fmla="*/ 529 w 529"/>
                    <a:gd name="T1" fmla="*/ 280 h 280"/>
                    <a:gd name="T2" fmla="*/ 0 w 529"/>
                    <a:gd name="T3" fmla="*/ 112 h 280"/>
                    <a:gd name="T4" fmla="*/ 362 w 529"/>
                    <a:gd name="T5" fmla="*/ 0 h 280"/>
                    <a:gd name="T6" fmla="*/ 529 w 529"/>
                    <a:gd name="T7" fmla="*/ 280 h 280"/>
                  </a:gdLst>
                  <a:ahLst/>
                  <a:cxnLst>
                    <a:cxn ang="0">
                      <a:pos x="T0" y="T1"/>
                    </a:cxn>
                    <a:cxn ang="0">
                      <a:pos x="T2" y="T3"/>
                    </a:cxn>
                    <a:cxn ang="0">
                      <a:pos x="T4" y="T5"/>
                    </a:cxn>
                    <a:cxn ang="0">
                      <a:pos x="T6" y="T7"/>
                    </a:cxn>
                  </a:cxnLst>
                  <a:rect l="0" t="0" r="r" b="b"/>
                  <a:pathLst>
                    <a:path w="529" h="280">
                      <a:moveTo>
                        <a:pt x="529" y="280"/>
                      </a:moveTo>
                      <a:lnTo>
                        <a:pt x="0" y="112"/>
                      </a:lnTo>
                      <a:lnTo>
                        <a:pt x="362" y="0"/>
                      </a:lnTo>
                      <a:lnTo>
                        <a:pt x="529" y="280"/>
                      </a:lnTo>
                      <a:close/>
                    </a:path>
                  </a:pathLst>
                </a:custGeom>
                <a:solidFill>
                  <a:schemeClr val="accent3">
                    <a:lumMod val="75000"/>
                  </a:schemeClr>
                </a:solidFill>
                <a:ln>
                  <a:noFill/>
                </a:ln>
              </p:spPr>
              <p:txBody>
                <a:bodyPr anchor="ctr"/>
                <a:lstStyle/>
                <a:p>
                  <a:pPr algn="ctr"/>
                  <a:endParaRPr sz="2000">
                    <a:cs typeface="+mn-ea"/>
                    <a:sym typeface="+mn-lt"/>
                  </a:endParaRPr>
                </a:p>
              </p:txBody>
            </p:sp>
          </p:grpSp>
          <p:grpSp>
            <p:nvGrpSpPr>
              <p:cNvPr id="6" name="Group 29"/>
              <p:cNvGrpSpPr/>
              <p:nvPr/>
            </p:nvGrpSpPr>
            <p:grpSpPr>
              <a:xfrm>
                <a:off x="4544994" y="1518634"/>
                <a:ext cx="868901" cy="810846"/>
                <a:chOff x="4553742" y="1540780"/>
                <a:chExt cx="1158534" cy="1081126"/>
              </a:xfrm>
            </p:grpSpPr>
            <p:sp>
              <p:nvSpPr>
                <p:cNvPr id="37" name="Freeform: Shape 15"/>
                <p:cNvSpPr/>
                <p:nvPr/>
              </p:nvSpPr>
              <p:spPr bwMode="auto">
                <a:xfrm>
                  <a:off x="5245250" y="2047799"/>
                  <a:ext cx="467026" cy="574107"/>
                </a:xfrm>
                <a:custGeom>
                  <a:avLst/>
                  <a:gdLst>
                    <a:gd name="T0" fmla="*/ 362 w 362"/>
                    <a:gd name="T1" fmla="*/ 333 h 445"/>
                    <a:gd name="T2" fmla="*/ 0 w 362"/>
                    <a:gd name="T3" fmla="*/ 445 h 445"/>
                    <a:gd name="T4" fmla="*/ 329 w 362"/>
                    <a:gd name="T5" fmla="*/ 0 h 445"/>
                    <a:gd name="T6" fmla="*/ 362 w 362"/>
                    <a:gd name="T7" fmla="*/ 333 h 445"/>
                  </a:gdLst>
                  <a:ahLst/>
                  <a:cxnLst>
                    <a:cxn ang="0">
                      <a:pos x="T0" y="T1"/>
                    </a:cxn>
                    <a:cxn ang="0">
                      <a:pos x="T2" y="T3"/>
                    </a:cxn>
                    <a:cxn ang="0">
                      <a:pos x="T4" y="T5"/>
                    </a:cxn>
                    <a:cxn ang="0">
                      <a:pos x="T6" y="T7"/>
                    </a:cxn>
                  </a:cxnLst>
                  <a:rect l="0" t="0" r="r" b="b"/>
                  <a:pathLst>
                    <a:path w="362" h="445">
                      <a:moveTo>
                        <a:pt x="362" y="333"/>
                      </a:moveTo>
                      <a:lnTo>
                        <a:pt x="0" y="445"/>
                      </a:lnTo>
                      <a:lnTo>
                        <a:pt x="329" y="0"/>
                      </a:lnTo>
                      <a:lnTo>
                        <a:pt x="362" y="333"/>
                      </a:lnTo>
                      <a:close/>
                    </a:path>
                  </a:pathLst>
                </a:custGeom>
                <a:solidFill>
                  <a:schemeClr val="accent2">
                    <a:lumMod val="75000"/>
                  </a:schemeClr>
                </a:solidFill>
                <a:ln>
                  <a:noFill/>
                </a:ln>
              </p:spPr>
              <p:txBody>
                <a:bodyPr anchor="ctr"/>
                <a:lstStyle/>
                <a:p>
                  <a:pPr algn="ctr"/>
                  <a:endParaRPr sz="2000">
                    <a:cs typeface="+mn-ea"/>
                    <a:sym typeface="+mn-lt"/>
                  </a:endParaRPr>
                </a:p>
              </p:txBody>
            </p:sp>
            <p:sp>
              <p:nvSpPr>
                <p:cNvPr id="38" name="Freeform: Shape 16"/>
                <p:cNvSpPr/>
                <p:nvPr/>
              </p:nvSpPr>
              <p:spPr bwMode="auto">
                <a:xfrm>
                  <a:off x="4564063" y="1540780"/>
                  <a:ext cx="1105638" cy="1081126"/>
                </a:xfrm>
                <a:custGeom>
                  <a:avLst/>
                  <a:gdLst>
                    <a:gd name="T0" fmla="*/ 857 w 857"/>
                    <a:gd name="T1" fmla="*/ 393 h 838"/>
                    <a:gd name="T2" fmla="*/ 329 w 857"/>
                    <a:gd name="T3" fmla="*/ 0 h 838"/>
                    <a:gd name="T4" fmla="*/ 0 w 857"/>
                    <a:gd name="T5" fmla="*/ 441 h 838"/>
                    <a:gd name="T6" fmla="*/ 528 w 857"/>
                    <a:gd name="T7" fmla="*/ 838 h 838"/>
                    <a:gd name="T8" fmla="*/ 857 w 857"/>
                    <a:gd name="T9" fmla="*/ 393 h 838"/>
                  </a:gdLst>
                  <a:ahLst/>
                  <a:cxnLst>
                    <a:cxn ang="0">
                      <a:pos x="T0" y="T1"/>
                    </a:cxn>
                    <a:cxn ang="0">
                      <a:pos x="T2" y="T3"/>
                    </a:cxn>
                    <a:cxn ang="0">
                      <a:pos x="T4" y="T5"/>
                    </a:cxn>
                    <a:cxn ang="0">
                      <a:pos x="T6" y="T7"/>
                    </a:cxn>
                    <a:cxn ang="0">
                      <a:pos x="T8" y="T9"/>
                    </a:cxn>
                  </a:cxnLst>
                  <a:rect l="0" t="0" r="r" b="b"/>
                  <a:pathLst>
                    <a:path w="857" h="838">
                      <a:moveTo>
                        <a:pt x="857" y="393"/>
                      </a:moveTo>
                      <a:lnTo>
                        <a:pt x="329" y="0"/>
                      </a:lnTo>
                      <a:lnTo>
                        <a:pt x="0" y="441"/>
                      </a:lnTo>
                      <a:lnTo>
                        <a:pt x="528" y="838"/>
                      </a:lnTo>
                      <a:lnTo>
                        <a:pt x="857" y="393"/>
                      </a:lnTo>
                      <a:close/>
                    </a:path>
                  </a:pathLst>
                </a:custGeom>
                <a:solidFill>
                  <a:schemeClr val="accent2"/>
                </a:solidFill>
                <a:ln>
                  <a:noFill/>
                </a:ln>
              </p:spPr>
              <p:txBody>
                <a:bodyPr anchor="ctr"/>
                <a:lstStyle/>
                <a:p>
                  <a:pPr algn="ctr"/>
                  <a:endParaRPr sz="2000">
                    <a:cs typeface="+mn-ea"/>
                    <a:sym typeface="+mn-lt"/>
                  </a:endParaRPr>
                </a:p>
              </p:txBody>
            </p:sp>
            <p:sp>
              <p:nvSpPr>
                <p:cNvPr id="39" name="Freeform: Shape 17"/>
                <p:cNvSpPr/>
                <p:nvPr/>
              </p:nvSpPr>
              <p:spPr bwMode="auto">
                <a:xfrm>
                  <a:off x="4564063" y="1540780"/>
                  <a:ext cx="1105638" cy="1081126"/>
                </a:xfrm>
                <a:custGeom>
                  <a:avLst/>
                  <a:gdLst>
                    <a:gd name="T0" fmla="*/ 857 w 857"/>
                    <a:gd name="T1" fmla="*/ 393 h 838"/>
                    <a:gd name="T2" fmla="*/ 329 w 857"/>
                    <a:gd name="T3" fmla="*/ 0 h 838"/>
                    <a:gd name="T4" fmla="*/ 0 w 857"/>
                    <a:gd name="T5" fmla="*/ 441 h 838"/>
                    <a:gd name="T6" fmla="*/ 528 w 857"/>
                    <a:gd name="T7" fmla="*/ 838 h 838"/>
                  </a:gdLst>
                  <a:ahLst/>
                  <a:cxnLst>
                    <a:cxn ang="0">
                      <a:pos x="T0" y="T1"/>
                    </a:cxn>
                    <a:cxn ang="0">
                      <a:pos x="T2" y="T3"/>
                    </a:cxn>
                    <a:cxn ang="0">
                      <a:pos x="T4" y="T5"/>
                    </a:cxn>
                    <a:cxn ang="0">
                      <a:pos x="T6" y="T7"/>
                    </a:cxn>
                  </a:cxnLst>
                  <a:rect l="0" t="0" r="r" b="b"/>
                  <a:pathLst>
                    <a:path w="857" h="838">
                      <a:moveTo>
                        <a:pt x="857" y="393"/>
                      </a:moveTo>
                      <a:lnTo>
                        <a:pt x="329" y="0"/>
                      </a:lnTo>
                      <a:lnTo>
                        <a:pt x="0" y="441"/>
                      </a:lnTo>
                      <a:lnTo>
                        <a:pt x="528" y="8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000">
                    <a:cs typeface="+mn-ea"/>
                    <a:sym typeface="+mn-lt"/>
                  </a:endParaRPr>
                </a:p>
              </p:txBody>
            </p:sp>
            <p:sp>
              <p:nvSpPr>
                <p:cNvPr id="40" name="Freeform: Shape 18"/>
                <p:cNvSpPr/>
                <p:nvPr/>
              </p:nvSpPr>
              <p:spPr bwMode="auto">
                <a:xfrm>
                  <a:off x="4553742" y="1540780"/>
                  <a:ext cx="434772" cy="568946"/>
                </a:xfrm>
                <a:custGeom>
                  <a:avLst/>
                  <a:gdLst>
                    <a:gd name="T0" fmla="*/ 337 w 337"/>
                    <a:gd name="T1" fmla="*/ 0 h 441"/>
                    <a:gd name="T2" fmla="*/ 8 w 337"/>
                    <a:gd name="T3" fmla="*/ 441 h 441"/>
                    <a:gd name="T4" fmla="*/ 0 w 337"/>
                    <a:gd name="T5" fmla="*/ 62 h 441"/>
                    <a:gd name="T6" fmla="*/ 337 w 337"/>
                    <a:gd name="T7" fmla="*/ 0 h 441"/>
                  </a:gdLst>
                  <a:ahLst/>
                  <a:cxnLst>
                    <a:cxn ang="0">
                      <a:pos x="T0" y="T1"/>
                    </a:cxn>
                    <a:cxn ang="0">
                      <a:pos x="T2" y="T3"/>
                    </a:cxn>
                    <a:cxn ang="0">
                      <a:pos x="T4" y="T5"/>
                    </a:cxn>
                    <a:cxn ang="0">
                      <a:pos x="T6" y="T7"/>
                    </a:cxn>
                  </a:cxnLst>
                  <a:rect l="0" t="0" r="r" b="b"/>
                  <a:pathLst>
                    <a:path w="337" h="441">
                      <a:moveTo>
                        <a:pt x="337" y="0"/>
                      </a:moveTo>
                      <a:lnTo>
                        <a:pt x="8" y="441"/>
                      </a:lnTo>
                      <a:lnTo>
                        <a:pt x="0" y="62"/>
                      </a:lnTo>
                      <a:lnTo>
                        <a:pt x="337" y="0"/>
                      </a:lnTo>
                      <a:close/>
                    </a:path>
                  </a:pathLst>
                </a:custGeom>
                <a:solidFill>
                  <a:schemeClr val="accent2">
                    <a:lumMod val="75000"/>
                  </a:schemeClr>
                </a:solidFill>
                <a:ln>
                  <a:noFill/>
                </a:ln>
              </p:spPr>
              <p:txBody>
                <a:bodyPr anchor="ctr"/>
                <a:lstStyle/>
                <a:p>
                  <a:pPr algn="ctr"/>
                  <a:endParaRPr sz="2000">
                    <a:cs typeface="+mn-ea"/>
                    <a:sym typeface="+mn-lt"/>
                  </a:endParaRPr>
                </a:p>
              </p:txBody>
            </p:sp>
            <p:sp>
              <p:nvSpPr>
                <p:cNvPr id="41" name="Freeform: Shape 19"/>
                <p:cNvSpPr/>
                <p:nvPr/>
              </p:nvSpPr>
              <p:spPr bwMode="auto">
                <a:xfrm>
                  <a:off x="4564063" y="2109725"/>
                  <a:ext cx="681187" cy="512181"/>
                </a:xfrm>
                <a:custGeom>
                  <a:avLst/>
                  <a:gdLst>
                    <a:gd name="T0" fmla="*/ 0 w 528"/>
                    <a:gd name="T1" fmla="*/ 0 h 397"/>
                    <a:gd name="T2" fmla="*/ 528 w 528"/>
                    <a:gd name="T3" fmla="*/ 397 h 397"/>
                    <a:gd name="T4" fmla="*/ 161 w 528"/>
                    <a:gd name="T5" fmla="*/ 339 h 397"/>
                    <a:gd name="T6" fmla="*/ 0 w 528"/>
                    <a:gd name="T7" fmla="*/ 0 h 397"/>
                  </a:gdLst>
                  <a:ahLst/>
                  <a:cxnLst>
                    <a:cxn ang="0">
                      <a:pos x="T0" y="T1"/>
                    </a:cxn>
                    <a:cxn ang="0">
                      <a:pos x="T2" y="T3"/>
                    </a:cxn>
                    <a:cxn ang="0">
                      <a:pos x="T4" y="T5"/>
                    </a:cxn>
                    <a:cxn ang="0">
                      <a:pos x="T6" y="T7"/>
                    </a:cxn>
                  </a:cxnLst>
                  <a:rect l="0" t="0" r="r" b="b"/>
                  <a:pathLst>
                    <a:path w="528" h="397">
                      <a:moveTo>
                        <a:pt x="0" y="0"/>
                      </a:moveTo>
                      <a:lnTo>
                        <a:pt x="528" y="397"/>
                      </a:lnTo>
                      <a:lnTo>
                        <a:pt x="161" y="339"/>
                      </a:lnTo>
                      <a:lnTo>
                        <a:pt x="0" y="0"/>
                      </a:lnTo>
                      <a:close/>
                    </a:path>
                  </a:pathLst>
                </a:custGeom>
                <a:solidFill>
                  <a:schemeClr val="accent2">
                    <a:lumMod val="60000"/>
                    <a:lumOff val="40000"/>
                  </a:schemeClr>
                </a:solidFill>
                <a:ln>
                  <a:noFill/>
                </a:ln>
              </p:spPr>
              <p:txBody>
                <a:bodyPr anchor="ctr"/>
                <a:lstStyle/>
                <a:p>
                  <a:pPr algn="ctr"/>
                  <a:endParaRPr sz="2000">
                    <a:cs typeface="+mn-ea"/>
                    <a:sym typeface="+mn-lt"/>
                  </a:endParaRPr>
                </a:p>
              </p:txBody>
            </p:sp>
          </p:grpSp>
          <p:grpSp>
            <p:nvGrpSpPr>
              <p:cNvPr id="7" name="Group 33"/>
              <p:cNvGrpSpPr/>
              <p:nvPr/>
            </p:nvGrpSpPr>
            <p:grpSpPr>
              <a:xfrm>
                <a:off x="3529991" y="2221105"/>
                <a:ext cx="769237" cy="1018877"/>
                <a:chOff x="3200400" y="2477412"/>
                <a:chExt cx="1025649" cy="1358502"/>
              </a:xfrm>
            </p:grpSpPr>
            <p:sp>
              <p:nvSpPr>
                <p:cNvPr id="33" name="Freeform: Shape 20"/>
                <p:cNvSpPr/>
                <p:nvPr/>
              </p:nvSpPr>
              <p:spPr bwMode="auto">
                <a:xfrm>
                  <a:off x="3454554" y="3433395"/>
                  <a:ext cx="674736" cy="402519"/>
                </a:xfrm>
                <a:custGeom>
                  <a:avLst/>
                  <a:gdLst>
                    <a:gd name="T0" fmla="*/ 523 w 523"/>
                    <a:gd name="T1" fmla="*/ 0 h 312"/>
                    <a:gd name="T2" fmla="*/ 308 w 523"/>
                    <a:gd name="T3" fmla="*/ 312 h 312"/>
                    <a:gd name="T4" fmla="*/ 0 w 523"/>
                    <a:gd name="T5" fmla="*/ 168 h 312"/>
                    <a:gd name="T6" fmla="*/ 523 w 523"/>
                    <a:gd name="T7" fmla="*/ 0 h 312"/>
                  </a:gdLst>
                  <a:ahLst/>
                  <a:cxnLst>
                    <a:cxn ang="0">
                      <a:pos x="T0" y="T1"/>
                    </a:cxn>
                    <a:cxn ang="0">
                      <a:pos x="T2" y="T3"/>
                    </a:cxn>
                    <a:cxn ang="0">
                      <a:pos x="T4" y="T5"/>
                    </a:cxn>
                    <a:cxn ang="0">
                      <a:pos x="T6" y="T7"/>
                    </a:cxn>
                  </a:cxnLst>
                  <a:rect l="0" t="0" r="r" b="b"/>
                  <a:pathLst>
                    <a:path w="523" h="312">
                      <a:moveTo>
                        <a:pt x="523" y="0"/>
                      </a:moveTo>
                      <a:lnTo>
                        <a:pt x="308" y="312"/>
                      </a:lnTo>
                      <a:lnTo>
                        <a:pt x="0" y="168"/>
                      </a:lnTo>
                      <a:lnTo>
                        <a:pt x="523" y="0"/>
                      </a:lnTo>
                      <a:close/>
                    </a:path>
                  </a:pathLst>
                </a:custGeom>
                <a:solidFill>
                  <a:schemeClr val="accent5">
                    <a:lumMod val="75000"/>
                  </a:schemeClr>
                </a:solidFill>
                <a:ln>
                  <a:noFill/>
                </a:ln>
              </p:spPr>
              <p:txBody>
                <a:bodyPr anchor="ctr"/>
                <a:lstStyle/>
                <a:p>
                  <a:pPr algn="ctr"/>
                  <a:endParaRPr sz="2000">
                    <a:cs typeface="+mn-ea"/>
                    <a:sym typeface="+mn-lt"/>
                  </a:endParaRPr>
                </a:p>
              </p:txBody>
            </p:sp>
            <p:sp>
              <p:nvSpPr>
                <p:cNvPr id="34" name="Freeform: Shape 21"/>
                <p:cNvSpPr/>
                <p:nvPr/>
              </p:nvSpPr>
              <p:spPr bwMode="auto">
                <a:xfrm>
                  <a:off x="3200400" y="2621906"/>
                  <a:ext cx="928891" cy="1028231"/>
                </a:xfrm>
                <a:custGeom>
                  <a:avLst/>
                  <a:gdLst>
                    <a:gd name="T0" fmla="*/ 720 w 720"/>
                    <a:gd name="T1" fmla="*/ 629 h 797"/>
                    <a:gd name="T2" fmla="*/ 197 w 720"/>
                    <a:gd name="T3" fmla="*/ 797 h 797"/>
                    <a:gd name="T4" fmla="*/ 0 w 720"/>
                    <a:gd name="T5" fmla="*/ 168 h 797"/>
                    <a:gd name="T6" fmla="*/ 528 w 720"/>
                    <a:gd name="T7" fmla="*/ 0 h 797"/>
                    <a:gd name="T8" fmla="*/ 720 w 720"/>
                    <a:gd name="T9" fmla="*/ 629 h 797"/>
                  </a:gdLst>
                  <a:ahLst/>
                  <a:cxnLst>
                    <a:cxn ang="0">
                      <a:pos x="T0" y="T1"/>
                    </a:cxn>
                    <a:cxn ang="0">
                      <a:pos x="T2" y="T3"/>
                    </a:cxn>
                    <a:cxn ang="0">
                      <a:pos x="T4" y="T5"/>
                    </a:cxn>
                    <a:cxn ang="0">
                      <a:pos x="T6" y="T7"/>
                    </a:cxn>
                    <a:cxn ang="0">
                      <a:pos x="T8" y="T9"/>
                    </a:cxn>
                  </a:cxnLst>
                  <a:rect l="0" t="0" r="r" b="b"/>
                  <a:pathLst>
                    <a:path w="720" h="797">
                      <a:moveTo>
                        <a:pt x="720" y="629"/>
                      </a:moveTo>
                      <a:lnTo>
                        <a:pt x="197" y="797"/>
                      </a:lnTo>
                      <a:lnTo>
                        <a:pt x="0" y="168"/>
                      </a:lnTo>
                      <a:lnTo>
                        <a:pt x="528" y="0"/>
                      </a:lnTo>
                      <a:lnTo>
                        <a:pt x="720" y="629"/>
                      </a:lnTo>
                      <a:close/>
                    </a:path>
                  </a:pathLst>
                </a:custGeom>
                <a:solidFill>
                  <a:schemeClr val="accent5"/>
                </a:solidFill>
                <a:ln>
                  <a:noFill/>
                </a:ln>
              </p:spPr>
              <p:txBody>
                <a:bodyPr anchor="ctr"/>
                <a:lstStyle/>
                <a:p>
                  <a:pPr algn="ctr"/>
                  <a:endParaRPr sz="2000">
                    <a:cs typeface="+mn-ea"/>
                    <a:sym typeface="+mn-lt"/>
                  </a:endParaRPr>
                </a:p>
              </p:txBody>
            </p:sp>
            <p:sp>
              <p:nvSpPr>
                <p:cNvPr id="35" name="Freeform: Shape 22"/>
                <p:cNvSpPr/>
                <p:nvPr/>
              </p:nvSpPr>
              <p:spPr bwMode="auto">
                <a:xfrm>
                  <a:off x="3200400" y="2477412"/>
                  <a:ext cx="681187" cy="361235"/>
                </a:xfrm>
                <a:custGeom>
                  <a:avLst/>
                  <a:gdLst>
                    <a:gd name="T0" fmla="*/ 0 w 528"/>
                    <a:gd name="T1" fmla="*/ 280 h 280"/>
                    <a:gd name="T2" fmla="*/ 528 w 528"/>
                    <a:gd name="T3" fmla="*/ 112 h 280"/>
                    <a:gd name="T4" fmla="*/ 163 w 528"/>
                    <a:gd name="T5" fmla="*/ 0 h 280"/>
                    <a:gd name="T6" fmla="*/ 0 w 528"/>
                    <a:gd name="T7" fmla="*/ 280 h 280"/>
                  </a:gdLst>
                  <a:ahLst/>
                  <a:cxnLst>
                    <a:cxn ang="0">
                      <a:pos x="T0" y="T1"/>
                    </a:cxn>
                    <a:cxn ang="0">
                      <a:pos x="T2" y="T3"/>
                    </a:cxn>
                    <a:cxn ang="0">
                      <a:pos x="T4" y="T5"/>
                    </a:cxn>
                    <a:cxn ang="0">
                      <a:pos x="T6" y="T7"/>
                    </a:cxn>
                  </a:cxnLst>
                  <a:rect l="0" t="0" r="r" b="b"/>
                  <a:pathLst>
                    <a:path w="528" h="280">
                      <a:moveTo>
                        <a:pt x="0" y="280"/>
                      </a:moveTo>
                      <a:lnTo>
                        <a:pt x="528" y="112"/>
                      </a:lnTo>
                      <a:lnTo>
                        <a:pt x="163" y="0"/>
                      </a:lnTo>
                      <a:lnTo>
                        <a:pt x="0" y="280"/>
                      </a:lnTo>
                      <a:close/>
                    </a:path>
                  </a:pathLst>
                </a:custGeom>
                <a:solidFill>
                  <a:schemeClr val="accent5">
                    <a:lumMod val="75000"/>
                  </a:schemeClr>
                </a:solidFill>
                <a:ln>
                  <a:noFill/>
                </a:ln>
              </p:spPr>
              <p:txBody>
                <a:bodyPr anchor="ctr"/>
                <a:lstStyle/>
                <a:p>
                  <a:pPr algn="ctr"/>
                  <a:endParaRPr sz="2000">
                    <a:cs typeface="+mn-ea"/>
                    <a:sym typeface="+mn-lt"/>
                  </a:endParaRPr>
                </a:p>
              </p:txBody>
            </p:sp>
            <p:sp>
              <p:nvSpPr>
                <p:cNvPr id="36" name="Freeform: Shape 23"/>
                <p:cNvSpPr/>
                <p:nvPr/>
              </p:nvSpPr>
              <p:spPr bwMode="auto">
                <a:xfrm>
                  <a:off x="3881586" y="2621906"/>
                  <a:ext cx="344463" cy="811490"/>
                </a:xfrm>
                <a:custGeom>
                  <a:avLst/>
                  <a:gdLst>
                    <a:gd name="T0" fmla="*/ 192 w 267"/>
                    <a:gd name="T1" fmla="*/ 629 h 629"/>
                    <a:gd name="T2" fmla="*/ 0 w 267"/>
                    <a:gd name="T3" fmla="*/ 0 h 629"/>
                    <a:gd name="T4" fmla="*/ 267 w 267"/>
                    <a:gd name="T5" fmla="*/ 262 h 629"/>
                    <a:gd name="T6" fmla="*/ 192 w 267"/>
                    <a:gd name="T7" fmla="*/ 629 h 629"/>
                  </a:gdLst>
                  <a:ahLst/>
                  <a:cxnLst>
                    <a:cxn ang="0">
                      <a:pos x="T0" y="T1"/>
                    </a:cxn>
                    <a:cxn ang="0">
                      <a:pos x="T2" y="T3"/>
                    </a:cxn>
                    <a:cxn ang="0">
                      <a:pos x="T4" y="T5"/>
                    </a:cxn>
                    <a:cxn ang="0">
                      <a:pos x="T6" y="T7"/>
                    </a:cxn>
                  </a:cxnLst>
                  <a:rect l="0" t="0" r="r" b="b"/>
                  <a:pathLst>
                    <a:path w="267" h="629">
                      <a:moveTo>
                        <a:pt x="192" y="629"/>
                      </a:moveTo>
                      <a:lnTo>
                        <a:pt x="0" y="0"/>
                      </a:lnTo>
                      <a:lnTo>
                        <a:pt x="267" y="262"/>
                      </a:lnTo>
                      <a:lnTo>
                        <a:pt x="192" y="629"/>
                      </a:lnTo>
                      <a:close/>
                    </a:path>
                  </a:pathLst>
                </a:custGeom>
                <a:solidFill>
                  <a:schemeClr val="accent5">
                    <a:lumMod val="60000"/>
                    <a:lumOff val="40000"/>
                  </a:schemeClr>
                </a:solidFill>
                <a:ln>
                  <a:noFill/>
                </a:ln>
              </p:spPr>
              <p:txBody>
                <a:bodyPr anchor="ctr"/>
                <a:lstStyle/>
                <a:p>
                  <a:pPr algn="ctr"/>
                  <a:endParaRPr sz="2000">
                    <a:cs typeface="+mn-ea"/>
                    <a:sym typeface="+mn-lt"/>
                  </a:endParaRPr>
                </a:p>
              </p:txBody>
            </p:sp>
          </p:grpSp>
          <p:grpSp>
            <p:nvGrpSpPr>
              <p:cNvPr id="8" name="Group 30"/>
              <p:cNvGrpSpPr/>
              <p:nvPr/>
            </p:nvGrpSpPr>
            <p:grpSpPr>
              <a:xfrm>
                <a:off x="3687708" y="1518634"/>
                <a:ext cx="865030" cy="810846"/>
                <a:chOff x="3410690" y="1540780"/>
                <a:chExt cx="1153373" cy="1081126"/>
              </a:xfrm>
            </p:grpSpPr>
            <p:sp>
              <p:nvSpPr>
                <p:cNvPr id="29" name="Freeform: Shape 24"/>
                <p:cNvSpPr/>
                <p:nvPr/>
              </p:nvSpPr>
              <p:spPr bwMode="auto">
                <a:xfrm>
                  <a:off x="4129290" y="1540780"/>
                  <a:ext cx="434772" cy="568946"/>
                </a:xfrm>
                <a:custGeom>
                  <a:avLst/>
                  <a:gdLst>
                    <a:gd name="T0" fmla="*/ 329 w 337"/>
                    <a:gd name="T1" fmla="*/ 62 h 441"/>
                    <a:gd name="T2" fmla="*/ 337 w 337"/>
                    <a:gd name="T3" fmla="*/ 441 h 441"/>
                    <a:gd name="T4" fmla="*/ 0 w 337"/>
                    <a:gd name="T5" fmla="*/ 0 h 441"/>
                    <a:gd name="T6" fmla="*/ 329 w 337"/>
                    <a:gd name="T7" fmla="*/ 62 h 441"/>
                  </a:gdLst>
                  <a:ahLst/>
                  <a:cxnLst>
                    <a:cxn ang="0">
                      <a:pos x="T0" y="T1"/>
                    </a:cxn>
                    <a:cxn ang="0">
                      <a:pos x="T2" y="T3"/>
                    </a:cxn>
                    <a:cxn ang="0">
                      <a:pos x="T4" y="T5"/>
                    </a:cxn>
                    <a:cxn ang="0">
                      <a:pos x="T6" y="T7"/>
                    </a:cxn>
                  </a:cxnLst>
                  <a:rect l="0" t="0" r="r" b="b"/>
                  <a:pathLst>
                    <a:path w="337" h="441">
                      <a:moveTo>
                        <a:pt x="329" y="62"/>
                      </a:moveTo>
                      <a:lnTo>
                        <a:pt x="337" y="441"/>
                      </a:lnTo>
                      <a:lnTo>
                        <a:pt x="0" y="0"/>
                      </a:lnTo>
                      <a:lnTo>
                        <a:pt x="329" y="62"/>
                      </a:lnTo>
                      <a:close/>
                    </a:path>
                  </a:pathLst>
                </a:custGeom>
                <a:solidFill>
                  <a:schemeClr val="accent1">
                    <a:lumMod val="75000"/>
                  </a:schemeClr>
                </a:solidFill>
                <a:ln>
                  <a:noFill/>
                </a:ln>
              </p:spPr>
              <p:txBody>
                <a:bodyPr anchor="ctr"/>
                <a:lstStyle/>
                <a:p>
                  <a:pPr algn="ctr"/>
                  <a:endParaRPr sz="2000">
                    <a:cs typeface="+mn-ea"/>
                    <a:sym typeface="+mn-lt"/>
                  </a:endParaRPr>
                </a:p>
              </p:txBody>
            </p:sp>
            <p:sp>
              <p:nvSpPr>
                <p:cNvPr id="30" name="Freeform: Shape 25"/>
                <p:cNvSpPr/>
                <p:nvPr/>
              </p:nvSpPr>
              <p:spPr bwMode="auto">
                <a:xfrm>
                  <a:off x="3410690" y="2047799"/>
                  <a:ext cx="470896" cy="574107"/>
                </a:xfrm>
                <a:custGeom>
                  <a:avLst/>
                  <a:gdLst>
                    <a:gd name="T0" fmla="*/ 365 w 365"/>
                    <a:gd name="T1" fmla="*/ 445 h 445"/>
                    <a:gd name="T2" fmla="*/ 0 w 365"/>
                    <a:gd name="T3" fmla="*/ 333 h 445"/>
                    <a:gd name="T4" fmla="*/ 34 w 365"/>
                    <a:gd name="T5" fmla="*/ 0 h 445"/>
                    <a:gd name="T6" fmla="*/ 365 w 365"/>
                    <a:gd name="T7" fmla="*/ 445 h 445"/>
                  </a:gdLst>
                  <a:ahLst/>
                  <a:cxnLst>
                    <a:cxn ang="0">
                      <a:pos x="T0" y="T1"/>
                    </a:cxn>
                    <a:cxn ang="0">
                      <a:pos x="T2" y="T3"/>
                    </a:cxn>
                    <a:cxn ang="0">
                      <a:pos x="T4" y="T5"/>
                    </a:cxn>
                    <a:cxn ang="0">
                      <a:pos x="T6" y="T7"/>
                    </a:cxn>
                  </a:cxnLst>
                  <a:rect l="0" t="0" r="r" b="b"/>
                  <a:pathLst>
                    <a:path w="365" h="445">
                      <a:moveTo>
                        <a:pt x="365" y="445"/>
                      </a:moveTo>
                      <a:lnTo>
                        <a:pt x="0" y="333"/>
                      </a:lnTo>
                      <a:lnTo>
                        <a:pt x="34" y="0"/>
                      </a:lnTo>
                      <a:lnTo>
                        <a:pt x="365" y="445"/>
                      </a:lnTo>
                      <a:close/>
                    </a:path>
                  </a:pathLst>
                </a:custGeom>
                <a:solidFill>
                  <a:schemeClr val="accent1">
                    <a:lumMod val="75000"/>
                  </a:schemeClr>
                </a:solidFill>
                <a:ln>
                  <a:noFill/>
                </a:ln>
              </p:spPr>
              <p:txBody>
                <a:bodyPr anchor="ctr"/>
                <a:lstStyle/>
                <a:p>
                  <a:pPr algn="ctr"/>
                  <a:endParaRPr sz="2000">
                    <a:cs typeface="+mn-ea"/>
                    <a:sym typeface="+mn-lt"/>
                  </a:endParaRPr>
                </a:p>
              </p:txBody>
            </p:sp>
            <p:sp>
              <p:nvSpPr>
                <p:cNvPr id="31" name="Freeform: Shape 26"/>
                <p:cNvSpPr/>
                <p:nvPr/>
              </p:nvSpPr>
              <p:spPr bwMode="auto">
                <a:xfrm>
                  <a:off x="3454554" y="1540780"/>
                  <a:ext cx="1109509" cy="1081126"/>
                </a:xfrm>
                <a:custGeom>
                  <a:avLst/>
                  <a:gdLst>
                    <a:gd name="T0" fmla="*/ 523 w 860"/>
                    <a:gd name="T1" fmla="*/ 0 h 838"/>
                    <a:gd name="T2" fmla="*/ 0 w 860"/>
                    <a:gd name="T3" fmla="*/ 393 h 838"/>
                    <a:gd name="T4" fmla="*/ 331 w 860"/>
                    <a:gd name="T5" fmla="*/ 838 h 838"/>
                    <a:gd name="T6" fmla="*/ 860 w 860"/>
                    <a:gd name="T7" fmla="*/ 441 h 838"/>
                    <a:gd name="T8" fmla="*/ 523 w 860"/>
                    <a:gd name="T9" fmla="*/ 0 h 838"/>
                  </a:gdLst>
                  <a:ahLst/>
                  <a:cxnLst>
                    <a:cxn ang="0">
                      <a:pos x="T0" y="T1"/>
                    </a:cxn>
                    <a:cxn ang="0">
                      <a:pos x="T2" y="T3"/>
                    </a:cxn>
                    <a:cxn ang="0">
                      <a:pos x="T4" y="T5"/>
                    </a:cxn>
                    <a:cxn ang="0">
                      <a:pos x="T6" y="T7"/>
                    </a:cxn>
                    <a:cxn ang="0">
                      <a:pos x="T8" y="T9"/>
                    </a:cxn>
                  </a:cxnLst>
                  <a:rect l="0" t="0" r="r" b="b"/>
                  <a:pathLst>
                    <a:path w="860" h="838">
                      <a:moveTo>
                        <a:pt x="523" y="0"/>
                      </a:moveTo>
                      <a:lnTo>
                        <a:pt x="0" y="393"/>
                      </a:lnTo>
                      <a:lnTo>
                        <a:pt x="331" y="838"/>
                      </a:lnTo>
                      <a:lnTo>
                        <a:pt x="860" y="441"/>
                      </a:lnTo>
                      <a:lnTo>
                        <a:pt x="523" y="0"/>
                      </a:lnTo>
                      <a:close/>
                    </a:path>
                  </a:pathLst>
                </a:custGeom>
                <a:solidFill>
                  <a:schemeClr val="accent1"/>
                </a:solidFill>
                <a:ln>
                  <a:noFill/>
                </a:ln>
              </p:spPr>
              <p:txBody>
                <a:bodyPr anchor="ctr"/>
                <a:lstStyle/>
                <a:p>
                  <a:pPr algn="ctr"/>
                  <a:endParaRPr sz="2000">
                    <a:cs typeface="+mn-ea"/>
                    <a:sym typeface="+mn-lt"/>
                  </a:endParaRPr>
                </a:p>
              </p:txBody>
            </p:sp>
            <p:sp>
              <p:nvSpPr>
                <p:cNvPr id="32" name="Freeform: Shape 27"/>
                <p:cNvSpPr/>
                <p:nvPr/>
              </p:nvSpPr>
              <p:spPr bwMode="auto">
                <a:xfrm>
                  <a:off x="3881586" y="2109725"/>
                  <a:ext cx="682476" cy="512181"/>
                </a:xfrm>
                <a:custGeom>
                  <a:avLst/>
                  <a:gdLst>
                    <a:gd name="T0" fmla="*/ 529 w 529"/>
                    <a:gd name="T1" fmla="*/ 0 h 397"/>
                    <a:gd name="T2" fmla="*/ 369 w 529"/>
                    <a:gd name="T3" fmla="*/ 338 h 397"/>
                    <a:gd name="T4" fmla="*/ 0 w 529"/>
                    <a:gd name="T5" fmla="*/ 397 h 397"/>
                    <a:gd name="T6" fmla="*/ 529 w 529"/>
                    <a:gd name="T7" fmla="*/ 0 h 397"/>
                  </a:gdLst>
                  <a:ahLst/>
                  <a:cxnLst>
                    <a:cxn ang="0">
                      <a:pos x="T0" y="T1"/>
                    </a:cxn>
                    <a:cxn ang="0">
                      <a:pos x="T2" y="T3"/>
                    </a:cxn>
                    <a:cxn ang="0">
                      <a:pos x="T4" y="T5"/>
                    </a:cxn>
                    <a:cxn ang="0">
                      <a:pos x="T6" y="T7"/>
                    </a:cxn>
                  </a:cxnLst>
                  <a:rect l="0" t="0" r="r" b="b"/>
                  <a:pathLst>
                    <a:path w="529" h="397">
                      <a:moveTo>
                        <a:pt x="529" y="0"/>
                      </a:moveTo>
                      <a:lnTo>
                        <a:pt x="369" y="338"/>
                      </a:lnTo>
                      <a:lnTo>
                        <a:pt x="0" y="397"/>
                      </a:lnTo>
                      <a:lnTo>
                        <a:pt x="529" y="0"/>
                      </a:lnTo>
                      <a:close/>
                    </a:path>
                  </a:pathLst>
                </a:custGeom>
                <a:solidFill>
                  <a:schemeClr val="accent1">
                    <a:lumMod val="60000"/>
                    <a:lumOff val="40000"/>
                  </a:schemeClr>
                </a:solidFill>
                <a:ln>
                  <a:noFill/>
                </a:ln>
              </p:spPr>
              <p:txBody>
                <a:bodyPr anchor="ctr"/>
                <a:lstStyle/>
                <a:p>
                  <a:pPr algn="ctr"/>
                  <a:endParaRPr sz="2000">
                    <a:cs typeface="+mn-ea"/>
                    <a:sym typeface="+mn-lt"/>
                  </a:endParaRPr>
                </a:p>
              </p:txBody>
            </p:sp>
          </p:grpSp>
          <p:sp>
            <p:nvSpPr>
              <p:cNvPr id="9" name="Freeform: Shape 42"/>
              <p:cNvSpPr/>
              <p:nvPr/>
            </p:nvSpPr>
            <p:spPr bwMode="auto">
              <a:xfrm>
                <a:off x="4409169" y="3031434"/>
                <a:ext cx="330924" cy="330924"/>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sz="2000">
                  <a:cs typeface="+mn-ea"/>
                  <a:sym typeface="+mn-lt"/>
                </a:endParaRPr>
              </a:p>
            </p:txBody>
          </p:sp>
          <p:sp>
            <p:nvSpPr>
              <p:cNvPr id="10" name="Freeform: Shape 45"/>
              <p:cNvSpPr/>
              <p:nvPr/>
            </p:nvSpPr>
            <p:spPr bwMode="auto">
              <a:xfrm>
                <a:off x="4802377" y="1761493"/>
                <a:ext cx="330924" cy="33092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sz="2000">
                  <a:cs typeface="+mn-ea"/>
                  <a:sym typeface="+mn-lt"/>
                </a:endParaRPr>
              </a:p>
            </p:txBody>
          </p:sp>
          <p:sp>
            <p:nvSpPr>
              <p:cNvPr id="11" name="Freeform: Shape 46"/>
              <p:cNvSpPr/>
              <p:nvPr/>
            </p:nvSpPr>
            <p:spPr bwMode="auto">
              <a:xfrm>
                <a:off x="3954774" y="1761493"/>
                <a:ext cx="330924" cy="33092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sz="2000">
                  <a:cs typeface="+mn-ea"/>
                  <a:sym typeface="+mn-lt"/>
                </a:endParaRPr>
              </a:p>
            </p:txBody>
          </p:sp>
          <p:sp>
            <p:nvSpPr>
              <p:cNvPr id="12" name="Freeform: Shape 47"/>
              <p:cNvSpPr/>
              <p:nvPr/>
            </p:nvSpPr>
            <p:spPr bwMode="auto">
              <a:xfrm>
                <a:off x="3703815" y="2535570"/>
                <a:ext cx="330924" cy="33092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sz="2000">
                  <a:cs typeface="+mn-ea"/>
                  <a:sym typeface="+mn-lt"/>
                </a:endParaRPr>
              </a:p>
            </p:txBody>
          </p:sp>
          <p:sp>
            <p:nvSpPr>
              <p:cNvPr id="13" name="Freeform: Shape 48"/>
              <p:cNvSpPr/>
              <p:nvPr/>
            </p:nvSpPr>
            <p:spPr bwMode="auto">
              <a:xfrm>
                <a:off x="5051042" y="2535570"/>
                <a:ext cx="330924" cy="33092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sz="2000">
                  <a:cs typeface="+mn-ea"/>
                  <a:sym typeface="+mn-lt"/>
                </a:endParaRPr>
              </a:p>
            </p:txBody>
          </p:sp>
        </p:grpSp>
        <p:sp>
          <p:nvSpPr>
            <p:cNvPr id="55" name="Rectangle 29"/>
            <p:cNvSpPr/>
            <p:nvPr/>
          </p:nvSpPr>
          <p:spPr>
            <a:xfrm>
              <a:off x="1410040" y="2188598"/>
              <a:ext cx="3360466" cy="307777"/>
            </a:xfrm>
            <a:prstGeom prst="rect">
              <a:avLst/>
            </a:prstGeom>
          </p:spPr>
          <p:txBody>
            <a:bodyPr wrap="square">
              <a:spAutoFit/>
            </a:bodyPr>
            <a:lstStyle/>
            <a:p>
              <a:pPr algn="r" defTabSz="913765">
                <a:defRPr/>
              </a:pPr>
              <a:r>
                <a:rPr lang="zh-CN" altLang="zh-CN" sz="1400" dirty="0">
                  <a:latin typeface="字体视界-NWE粗楷体" panose="02000500000000000000" pitchFamily="2" charset="-122"/>
                  <a:ea typeface="字体视界-NWE粗楷体" panose="02000500000000000000" pitchFamily="2" charset="-122"/>
                </a:rPr>
                <a:t>深入贯彻</a:t>
              </a:r>
              <a:r>
                <a:rPr lang="zh-CN" altLang="en-US" sz="1400" dirty="0">
                  <a:latin typeface="字体视界-NWE粗楷体" panose="02000500000000000000" pitchFamily="2" charset="-122"/>
                  <a:ea typeface="字体视界-NWE粗楷体" panose="02000500000000000000" pitchFamily="2" charset="-122"/>
                </a:rPr>
                <a:t>公司董事会年初</a:t>
              </a:r>
              <a:r>
                <a:rPr lang="zh-CN" altLang="zh-CN" sz="1400" dirty="0">
                  <a:latin typeface="字体视界-NWE粗楷体" panose="02000500000000000000" pitchFamily="2" charset="-122"/>
                  <a:ea typeface="字体视界-NWE粗楷体" panose="02000500000000000000" pitchFamily="2" charset="-122"/>
                </a:rPr>
                <a:t>工作会议精神</a:t>
              </a:r>
              <a:r>
                <a:rPr lang="zh-CN" altLang="en-US" sz="1400" dirty="0">
                  <a:latin typeface="字体视界-NWE粗楷体" panose="02000500000000000000" pitchFamily="2" charset="-122"/>
                  <a:ea typeface="字体视界-NWE粗楷体" panose="02000500000000000000" pitchFamily="2" charset="-122"/>
                </a:rPr>
                <a:t>。</a:t>
              </a:r>
            </a:p>
          </p:txBody>
        </p:sp>
        <p:sp>
          <p:nvSpPr>
            <p:cNvPr id="56" name="Rectangle 30"/>
            <p:cNvSpPr/>
            <p:nvPr/>
          </p:nvSpPr>
          <p:spPr>
            <a:xfrm>
              <a:off x="2627826" y="1731691"/>
              <a:ext cx="2233304" cy="369332"/>
            </a:xfrm>
            <a:prstGeom prst="rect">
              <a:avLst/>
            </a:prstGeom>
          </p:spPr>
          <p:txBody>
            <a:bodyPr wrap="none">
              <a:spAutoFit/>
            </a:bodyPr>
            <a:lstStyle/>
            <a:p>
              <a:pPr algn="ctr" fontAlgn="ctr"/>
              <a:r>
                <a:rPr lang="zh-CN" altLang="en-US" b="1" dirty="0">
                  <a:latin typeface="字体视界-NWE粗楷体" panose="02000500000000000000" pitchFamily="2" charset="-122"/>
                  <a:ea typeface="字体视界-NWE粗楷体" panose="02000500000000000000" pitchFamily="2" charset="-122"/>
                </a:rPr>
                <a:t>贯彻董事会发展精神</a:t>
              </a:r>
            </a:p>
          </p:txBody>
        </p:sp>
        <p:sp>
          <p:nvSpPr>
            <p:cNvPr id="57" name="Rectangle 29"/>
            <p:cNvSpPr/>
            <p:nvPr/>
          </p:nvSpPr>
          <p:spPr>
            <a:xfrm>
              <a:off x="1380931" y="3521932"/>
              <a:ext cx="3360466" cy="523220"/>
            </a:xfrm>
            <a:prstGeom prst="rect">
              <a:avLst/>
            </a:prstGeom>
          </p:spPr>
          <p:txBody>
            <a:bodyPr wrap="square">
              <a:spAutoFit/>
            </a:bodyPr>
            <a:lstStyle/>
            <a:p>
              <a:pPr algn="r" defTabSz="913765">
                <a:defRPr/>
              </a:pPr>
              <a:r>
                <a:rPr lang="zh-CN" altLang="en-US" sz="1400" dirty="0">
                  <a:latin typeface="字体视界-NWE粗楷体" panose="02000500000000000000" pitchFamily="2" charset="-122"/>
                  <a:ea typeface="字体视界-NWE粗楷体" panose="02000500000000000000" pitchFamily="2" charset="-122"/>
                </a:rPr>
                <a:t>沿着市公司</a:t>
              </a:r>
              <a:r>
                <a:rPr lang="zh-CN" altLang="zh-CN" sz="1400" dirty="0">
                  <a:latin typeface="字体视界-NWE粗楷体" panose="02000500000000000000" pitchFamily="2" charset="-122"/>
                  <a:ea typeface="字体视界-NWE粗楷体" panose="02000500000000000000" pitchFamily="2" charset="-122"/>
                </a:rPr>
                <a:t>“十三五”规划总体布局，加快发展，提质增效。</a:t>
              </a:r>
            </a:p>
          </p:txBody>
        </p:sp>
        <p:sp>
          <p:nvSpPr>
            <p:cNvPr id="58" name="Rectangle 30"/>
            <p:cNvSpPr/>
            <p:nvPr/>
          </p:nvSpPr>
          <p:spPr>
            <a:xfrm>
              <a:off x="2598717" y="3065024"/>
              <a:ext cx="2233304" cy="369332"/>
            </a:xfrm>
            <a:prstGeom prst="rect">
              <a:avLst/>
            </a:prstGeom>
          </p:spPr>
          <p:txBody>
            <a:bodyPr wrap="none">
              <a:spAutoFit/>
            </a:bodyPr>
            <a:lstStyle/>
            <a:p>
              <a:pPr algn="ctr" fontAlgn="ctr"/>
              <a:r>
                <a:rPr lang="zh-CN" altLang="en-US" b="1" dirty="0">
                  <a:latin typeface="字体视界-NWE粗楷体" panose="02000500000000000000" pitchFamily="2" charset="-122"/>
                  <a:ea typeface="字体视界-NWE粗楷体" panose="02000500000000000000" pitchFamily="2" charset="-122"/>
                </a:rPr>
                <a:t>遵循十三五规划布局</a:t>
              </a:r>
            </a:p>
          </p:txBody>
        </p:sp>
        <p:sp>
          <p:nvSpPr>
            <p:cNvPr id="59" name="Rectangle 29"/>
            <p:cNvSpPr/>
            <p:nvPr/>
          </p:nvSpPr>
          <p:spPr>
            <a:xfrm>
              <a:off x="1377768" y="4815420"/>
              <a:ext cx="3360466" cy="523220"/>
            </a:xfrm>
            <a:prstGeom prst="rect">
              <a:avLst/>
            </a:prstGeom>
          </p:spPr>
          <p:txBody>
            <a:bodyPr wrap="square">
              <a:spAutoFit/>
            </a:bodyPr>
            <a:lstStyle/>
            <a:p>
              <a:pPr algn="r" defTabSz="913765">
                <a:defRPr/>
              </a:pPr>
              <a:r>
                <a:rPr lang="zh-CN" altLang="en-US" sz="1400" dirty="0">
                  <a:latin typeface="字体视界-NWE粗楷体" panose="02000500000000000000" pitchFamily="2" charset="-122"/>
                  <a:ea typeface="字体视界-NWE粗楷体" panose="02000500000000000000" pitchFamily="2" charset="-122"/>
                </a:rPr>
                <a:t>提高企业内部管控水平，提升服务效能效率，推动咸宁邮政迈向发展新高度</a:t>
              </a:r>
            </a:p>
          </p:txBody>
        </p:sp>
        <p:sp>
          <p:nvSpPr>
            <p:cNvPr id="60" name="Rectangle 30"/>
            <p:cNvSpPr/>
            <p:nvPr/>
          </p:nvSpPr>
          <p:spPr>
            <a:xfrm>
              <a:off x="3164621" y="4358512"/>
              <a:ext cx="1095172" cy="369332"/>
            </a:xfrm>
            <a:prstGeom prst="rect">
              <a:avLst/>
            </a:prstGeom>
          </p:spPr>
          <p:txBody>
            <a:bodyPr wrap="none">
              <a:spAutoFit/>
            </a:bodyPr>
            <a:lstStyle/>
            <a:p>
              <a:pPr algn="ctr" fontAlgn="ctr"/>
              <a:r>
                <a:rPr lang="zh-CN" altLang="en-US" b="1" dirty="0">
                  <a:latin typeface="字体视界-NWE粗楷体" panose="02000500000000000000" pitchFamily="2" charset="-122"/>
                  <a:ea typeface="字体视界-NWE粗楷体" panose="02000500000000000000" pitchFamily="2" charset="-122"/>
                </a:rPr>
                <a:t>提质增效</a:t>
              </a:r>
            </a:p>
          </p:txBody>
        </p:sp>
        <p:sp>
          <p:nvSpPr>
            <p:cNvPr id="61" name="Rectangle 29"/>
            <p:cNvSpPr/>
            <p:nvPr/>
          </p:nvSpPr>
          <p:spPr>
            <a:xfrm>
              <a:off x="7610719" y="2496375"/>
              <a:ext cx="2215992" cy="523220"/>
            </a:xfrm>
            <a:prstGeom prst="rect">
              <a:avLst/>
            </a:prstGeom>
          </p:spPr>
          <p:txBody>
            <a:bodyPr wrap="square">
              <a:spAutoFit/>
            </a:bodyPr>
            <a:lstStyle/>
            <a:p>
              <a:pPr defTabSz="913765">
                <a:defRPr/>
              </a:pPr>
              <a:r>
                <a:rPr lang="zh-CN" altLang="en-US" sz="1400" dirty="0">
                  <a:latin typeface="字体视界-NWE粗楷体" panose="02000500000000000000" pitchFamily="2" charset="-122"/>
                  <a:ea typeface="字体视界-NWE粗楷体" panose="02000500000000000000" pitchFamily="2" charset="-122"/>
                </a:rPr>
                <a:t>即：</a:t>
              </a:r>
              <a:r>
                <a:rPr lang="zh-CN" altLang="zh-CN" sz="1400" dirty="0">
                  <a:latin typeface="字体视界-NWE粗楷体" panose="02000500000000000000" pitchFamily="2" charset="-122"/>
                  <a:ea typeface="字体视界-NWE粗楷体" panose="02000500000000000000" pitchFamily="2" charset="-122"/>
                </a:rPr>
                <a:t>一统领</a:t>
              </a:r>
              <a:r>
                <a:rPr lang="zh-CN" altLang="en-US" sz="1400" dirty="0">
                  <a:latin typeface="字体视界-NWE粗楷体" panose="02000500000000000000" pitchFamily="2" charset="-122"/>
                  <a:ea typeface="字体视界-NWE粗楷体" panose="02000500000000000000" pitchFamily="2" charset="-122"/>
                </a:rPr>
                <a:t>，</a:t>
              </a:r>
              <a:r>
                <a:rPr lang="zh-CN" altLang="zh-CN" sz="1400" dirty="0">
                  <a:latin typeface="字体视界-NWE粗楷体" panose="02000500000000000000" pitchFamily="2" charset="-122"/>
                  <a:ea typeface="字体视界-NWE粗楷体" panose="02000500000000000000" pitchFamily="2" charset="-122"/>
                </a:rPr>
                <a:t>一中</a:t>
              </a:r>
              <a:r>
                <a:rPr lang="zh-CN" altLang="en-US" sz="1400" dirty="0">
                  <a:latin typeface="字体视界-NWE粗楷体" panose="02000500000000000000" pitchFamily="2" charset="-122"/>
                  <a:ea typeface="字体视界-NWE粗楷体" panose="02000500000000000000" pitchFamily="2" charset="-122"/>
                </a:rPr>
                <a:t>心，</a:t>
              </a:r>
              <a:r>
                <a:rPr lang="zh-CN" altLang="zh-CN" sz="1400" dirty="0">
                  <a:latin typeface="字体视界-NWE粗楷体" panose="02000500000000000000" pitchFamily="2" charset="-122"/>
                  <a:ea typeface="字体视界-NWE粗楷体" panose="02000500000000000000" pitchFamily="2" charset="-122"/>
                </a:rPr>
                <a:t>两</a:t>
              </a:r>
              <a:r>
                <a:rPr lang="zh-CN" altLang="en-US" sz="1400" dirty="0">
                  <a:latin typeface="字体视界-NWE粗楷体" panose="02000500000000000000" pitchFamily="2" charset="-122"/>
                  <a:ea typeface="字体视界-NWE粗楷体" panose="02000500000000000000" pitchFamily="2" charset="-122"/>
                </a:rPr>
                <a:t>个</a:t>
              </a:r>
              <a:r>
                <a:rPr lang="zh-CN" altLang="zh-CN" sz="1400" dirty="0">
                  <a:latin typeface="字体视界-NWE粗楷体" panose="02000500000000000000" pitchFamily="2" charset="-122"/>
                  <a:ea typeface="字体视界-NWE粗楷体" panose="02000500000000000000" pitchFamily="2" charset="-122"/>
                </a:rPr>
                <a:t>重点</a:t>
              </a:r>
              <a:endParaRPr lang="zh-CN" altLang="en-US" sz="1400" dirty="0">
                <a:latin typeface="字体视界-NWE粗楷体" panose="02000500000000000000" pitchFamily="2" charset="-122"/>
                <a:ea typeface="字体视界-NWE粗楷体" panose="02000500000000000000" pitchFamily="2" charset="-122"/>
              </a:endParaRPr>
            </a:p>
          </p:txBody>
        </p:sp>
        <p:sp>
          <p:nvSpPr>
            <p:cNvPr id="62" name="Rectangle 30"/>
            <p:cNvSpPr/>
            <p:nvPr/>
          </p:nvSpPr>
          <p:spPr>
            <a:xfrm>
              <a:off x="7322270" y="2075352"/>
              <a:ext cx="2233304" cy="369332"/>
            </a:xfrm>
            <a:prstGeom prst="rect">
              <a:avLst/>
            </a:prstGeom>
          </p:spPr>
          <p:txBody>
            <a:bodyPr wrap="none">
              <a:spAutoFit/>
            </a:bodyPr>
            <a:lstStyle/>
            <a:p>
              <a:pPr algn="ctr" fontAlgn="ctr"/>
              <a:r>
                <a:rPr lang="zh-CN" altLang="en-US" b="1" dirty="0">
                  <a:latin typeface="字体视界-NWE粗楷体" panose="02000500000000000000" pitchFamily="2" charset="-122"/>
                  <a:ea typeface="字体视界-NWE粗楷体" panose="02000500000000000000" pitchFamily="2" charset="-122"/>
                </a:rPr>
                <a:t>贯彻董事会发展精神</a:t>
              </a:r>
            </a:p>
          </p:txBody>
        </p:sp>
        <p:sp>
          <p:nvSpPr>
            <p:cNvPr id="63" name="Rectangle 29"/>
            <p:cNvSpPr/>
            <p:nvPr/>
          </p:nvSpPr>
          <p:spPr>
            <a:xfrm>
              <a:off x="8055682" y="4393841"/>
              <a:ext cx="3094399" cy="523220"/>
            </a:xfrm>
            <a:prstGeom prst="rect">
              <a:avLst/>
            </a:prstGeom>
          </p:spPr>
          <p:txBody>
            <a:bodyPr wrap="square">
              <a:spAutoFit/>
            </a:bodyPr>
            <a:lstStyle/>
            <a:p>
              <a:pPr defTabSz="913765">
                <a:defRPr/>
              </a:pPr>
              <a:r>
                <a:rPr lang="zh-CN" altLang="zh-CN" sz="1400" kern="100" dirty="0">
                  <a:latin typeface="字体视界-NWE粗楷体" panose="02000500000000000000" pitchFamily="2" charset="-122"/>
                  <a:ea typeface="字体视界-NWE粗楷体" panose="02000500000000000000" pitchFamily="2" charset="-122"/>
                  <a:cs typeface="Times New Roman" panose="02020603050405020304" pitchFamily="18" charset="0"/>
                </a:rPr>
                <a:t>以“智慧服务”为主线，大力推动智慧</a:t>
              </a:r>
              <a:r>
                <a:rPr lang="zh-CN" altLang="en-US" sz="1400" kern="100" dirty="0">
                  <a:latin typeface="字体视界-NWE粗楷体" panose="02000500000000000000" pitchFamily="2" charset="-122"/>
                  <a:ea typeface="字体视界-NWE粗楷体" panose="02000500000000000000" pitchFamily="2" charset="-122"/>
                  <a:cs typeface="Times New Roman" panose="02020603050405020304" pitchFamily="18" charset="0"/>
                </a:rPr>
                <a:t>企业</a:t>
              </a:r>
              <a:r>
                <a:rPr lang="zh-CN" altLang="zh-CN" sz="1400" kern="100" dirty="0">
                  <a:latin typeface="字体视界-NWE粗楷体" panose="02000500000000000000" pitchFamily="2" charset="-122"/>
                  <a:ea typeface="字体视界-NWE粗楷体" panose="02000500000000000000" pitchFamily="2" charset="-122"/>
                  <a:cs typeface="Times New Roman" panose="02020603050405020304" pitchFamily="18" charset="0"/>
                </a:rPr>
                <a:t>建设，提高企业内部管控水平</a:t>
              </a:r>
              <a:r>
                <a:rPr lang="zh-CN" altLang="en-US" sz="1400" kern="100" dirty="0">
                  <a:latin typeface="字体视界-NWE粗楷体" panose="02000500000000000000" pitchFamily="2" charset="-122"/>
                  <a:ea typeface="字体视界-NWE粗楷体" panose="02000500000000000000" pitchFamily="2" charset="-122"/>
                  <a:cs typeface="Times New Roman" panose="02020603050405020304" pitchFamily="18" charset="0"/>
                </a:rPr>
                <a:t>。</a:t>
              </a:r>
              <a:endParaRPr lang="zh-CN" altLang="en-US" sz="1400" dirty="0">
                <a:latin typeface="字体视界-NWE粗楷体" panose="02000500000000000000" pitchFamily="2" charset="-122"/>
                <a:ea typeface="字体视界-NWE粗楷体" panose="02000500000000000000" pitchFamily="2" charset="-122"/>
              </a:endParaRPr>
            </a:p>
          </p:txBody>
        </p:sp>
        <p:sp>
          <p:nvSpPr>
            <p:cNvPr id="64" name="Rectangle 30"/>
            <p:cNvSpPr/>
            <p:nvPr/>
          </p:nvSpPr>
          <p:spPr>
            <a:xfrm>
              <a:off x="7865976" y="3956608"/>
              <a:ext cx="1550424" cy="369332"/>
            </a:xfrm>
            <a:prstGeom prst="rect">
              <a:avLst/>
            </a:prstGeom>
          </p:spPr>
          <p:txBody>
            <a:bodyPr wrap="none">
              <a:spAutoFit/>
            </a:bodyPr>
            <a:lstStyle/>
            <a:p>
              <a:pPr algn="ctr" fontAlgn="ctr"/>
              <a:r>
                <a:rPr lang="zh-CN" altLang="en-US" b="1" dirty="0">
                  <a:latin typeface="字体视界-NWE粗楷体" panose="02000500000000000000" pitchFamily="2" charset="-122"/>
                  <a:ea typeface="字体视界-NWE粗楷体" panose="02000500000000000000" pitchFamily="2" charset="-122"/>
                </a:rPr>
                <a:t>开展智慧服务</a:t>
              </a:r>
            </a:p>
          </p:txBody>
        </p:sp>
      </p:grpSp>
      <p:grpSp>
        <p:nvGrpSpPr>
          <p:cNvPr id="54" name="组合 53"/>
          <p:cNvGrpSpPr/>
          <p:nvPr/>
        </p:nvGrpSpPr>
        <p:grpSpPr>
          <a:xfrm>
            <a:off x="2" y="-15241"/>
            <a:ext cx="12709234" cy="6914184"/>
            <a:chOff x="2" y="-15241"/>
            <a:chExt cx="12709234" cy="6914184"/>
          </a:xfrm>
        </p:grpSpPr>
        <p:sp>
          <p:nvSpPr>
            <p:cNvPr id="65" name="文本框 64"/>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66" name="矩形 65"/>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文本框 66"/>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68" name="矩形 67"/>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20438" y="1521870"/>
            <a:ext cx="7583961" cy="4200525"/>
            <a:chOff x="2220438" y="1521870"/>
            <a:chExt cx="7583961" cy="4200525"/>
          </a:xfrm>
        </p:grpSpPr>
        <p:sp>
          <p:nvSpPr>
            <p:cNvPr id="26" name="MH_Other_1"/>
            <p:cNvSpPr/>
            <p:nvPr>
              <p:custDataLst>
                <p:tags r:id="rId1"/>
              </p:custDataLst>
            </p:nvPr>
          </p:nvSpPr>
          <p:spPr>
            <a:xfrm>
              <a:off x="5794377" y="220925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27" name="MH_Other_2"/>
            <p:cNvSpPr/>
            <p:nvPr>
              <p:custDataLst>
                <p:tags r:id="rId2"/>
              </p:custDataLst>
            </p:nvPr>
          </p:nvSpPr>
          <p:spPr>
            <a:xfrm rot="3600000">
              <a:off x="6454776" y="259025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28" name="MH_Other_3"/>
            <p:cNvSpPr/>
            <p:nvPr>
              <p:custDataLst>
                <p:tags r:id="rId3"/>
              </p:custDataLst>
            </p:nvPr>
          </p:nvSpPr>
          <p:spPr>
            <a:xfrm rot="7200000">
              <a:off x="6454776" y="335225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29" name="MH_Other_4"/>
            <p:cNvSpPr/>
            <p:nvPr>
              <p:custDataLst>
                <p:tags r:id="rId4"/>
              </p:custDataLst>
            </p:nvPr>
          </p:nvSpPr>
          <p:spPr>
            <a:xfrm rot="10800000">
              <a:off x="5794377" y="373325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30" name="MH_Other_5"/>
            <p:cNvSpPr/>
            <p:nvPr>
              <p:custDataLst>
                <p:tags r:id="rId5"/>
              </p:custDataLst>
            </p:nvPr>
          </p:nvSpPr>
          <p:spPr>
            <a:xfrm rot="14400000">
              <a:off x="5134769" y="335146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31" name="MH_Other_6"/>
            <p:cNvSpPr/>
            <p:nvPr>
              <p:custDataLst>
                <p:tags r:id="rId6"/>
              </p:custDataLst>
            </p:nvPr>
          </p:nvSpPr>
          <p:spPr>
            <a:xfrm rot="18000000">
              <a:off x="5134769" y="258946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32" name="MH_SubTitle_1"/>
            <p:cNvSpPr>
              <a:spLocks noChangeArrowheads="1"/>
            </p:cNvSpPr>
            <p:nvPr>
              <p:custDataLst>
                <p:tags r:id="rId7"/>
              </p:custDataLst>
            </p:nvPr>
          </p:nvSpPr>
          <p:spPr bwMode="auto">
            <a:xfrm>
              <a:off x="4920458" y="1521870"/>
              <a:ext cx="23764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增幅达10%以上，增幅和效益指标超过全省平均水平。</a:t>
              </a:r>
              <a:endParaRPr lang="en-US" altLang="zh-CN" sz="1400" dirty="0">
                <a:solidFill>
                  <a:srgbClr val="0D1217"/>
                </a:solidFill>
                <a:latin typeface="字体视界-NWE粗楷体" panose="02000500000000000000" pitchFamily="2" charset="-122"/>
                <a:ea typeface="字体视界-NWE粗楷体" panose="02000500000000000000" pitchFamily="2" charset="-122"/>
              </a:endParaRPr>
            </a:p>
          </p:txBody>
        </p:sp>
        <p:sp>
          <p:nvSpPr>
            <p:cNvPr id="33" name="MH_SubTitle_2"/>
            <p:cNvSpPr>
              <a:spLocks noChangeArrowheads="1"/>
            </p:cNvSpPr>
            <p:nvPr>
              <p:custDataLst>
                <p:tags r:id="rId8"/>
              </p:custDataLst>
            </p:nvPr>
          </p:nvSpPr>
          <p:spPr bwMode="auto">
            <a:xfrm>
              <a:off x="7545387" y="2585496"/>
              <a:ext cx="22590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员工收入与企业利润同步增长。</a:t>
              </a:r>
              <a:endParaRPr lang="zh-CN" altLang="zh-CN" sz="1400" dirty="0">
                <a:solidFill>
                  <a:srgbClr val="0D1217"/>
                </a:solidFill>
                <a:latin typeface="字体视界-NWE粗楷体" panose="02000500000000000000" pitchFamily="2" charset="-122"/>
                <a:ea typeface="字体视界-NWE粗楷体" panose="02000500000000000000" pitchFamily="2" charset="-122"/>
              </a:endParaRPr>
            </a:p>
          </p:txBody>
        </p:sp>
        <p:sp>
          <p:nvSpPr>
            <p:cNvPr id="34" name="MH_SubTitle_3"/>
            <p:cNvSpPr>
              <a:spLocks noChangeArrowheads="1"/>
            </p:cNvSpPr>
            <p:nvPr>
              <p:custDataLst>
                <p:tags r:id="rId9"/>
              </p:custDataLst>
            </p:nvPr>
          </p:nvSpPr>
          <p:spPr bwMode="auto">
            <a:xfrm>
              <a:off x="7545387" y="3969796"/>
              <a:ext cx="22590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金融资金零案件、安全生产零重大责任事故。</a:t>
              </a:r>
              <a:endParaRPr lang="zh-CN" altLang="zh-CN" sz="1400" dirty="0">
                <a:solidFill>
                  <a:srgbClr val="0D1217"/>
                </a:solidFill>
                <a:latin typeface="字体视界-NWE粗楷体" panose="02000500000000000000" pitchFamily="2" charset="-122"/>
                <a:ea typeface="字体视界-NWE粗楷体" panose="02000500000000000000" pitchFamily="2" charset="-122"/>
              </a:endParaRPr>
            </a:p>
          </p:txBody>
        </p:sp>
        <p:sp>
          <p:nvSpPr>
            <p:cNvPr id="35" name="MH_SubTitle_6"/>
            <p:cNvSpPr>
              <a:spLocks noChangeArrowheads="1"/>
            </p:cNvSpPr>
            <p:nvPr>
              <p:custDataLst>
                <p:tags r:id="rId10"/>
              </p:custDataLst>
            </p:nvPr>
          </p:nvSpPr>
          <p:spPr bwMode="auto">
            <a:xfrm>
              <a:off x="2222500" y="2610896"/>
              <a:ext cx="242093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全年计划新增储蓄余额</a:t>
              </a:r>
              <a:r>
                <a:rPr lang="en-US" altLang="zh-CN" sz="1400" dirty="0">
                  <a:solidFill>
                    <a:srgbClr val="0D1217"/>
                  </a:solidFill>
                  <a:latin typeface="字体视界-NWE粗楷体" panose="02000500000000000000" pitchFamily="2" charset="-122"/>
                  <a:ea typeface="字体视界-NWE粗楷体" panose="02000500000000000000" pitchFamily="2" charset="-122"/>
                </a:rPr>
                <a:t>26</a:t>
              </a:r>
              <a:r>
                <a:rPr lang="zh-CN" altLang="en-US" sz="1400" dirty="0">
                  <a:solidFill>
                    <a:srgbClr val="0D1217"/>
                  </a:solidFill>
                  <a:latin typeface="字体视界-NWE粗楷体" panose="02000500000000000000" pitchFamily="2" charset="-122"/>
                  <a:ea typeface="字体视界-NWE粗楷体" panose="02000500000000000000" pitchFamily="2" charset="-122"/>
                </a:rPr>
                <a:t>亿，新增保费</a:t>
              </a:r>
              <a:r>
                <a:rPr lang="en-US" altLang="zh-CN" sz="1400" dirty="0">
                  <a:solidFill>
                    <a:srgbClr val="0D1217"/>
                  </a:solidFill>
                  <a:latin typeface="字体视界-NWE粗楷体" panose="02000500000000000000" pitchFamily="2" charset="-122"/>
                  <a:ea typeface="字体视界-NWE粗楷体" panose="02000500000000000000" pitchFamily="2" charset="-122"/>
                </a:rPr>
                <a:t>10</a:t>
              </a:r>
              <a:r>
                <a:rPr lang="zh-CN" altLang="en-US" sz="1400" dirty="0">
                  <a:solidFill>
                    <a:srgbClr val="0D1217"/>
                  </a:solidFill>
                  <a:latin typeface="字体视界-NWE粗楷体" panose="02000500000000000000" pitchFamily="2" charset="-122"/>
                  <a:ea typeface="字体视界-NWE粗楷体" panose="02000500000000000000" pitchFamily="2" charset="-122"/>
                </a:rPr>
                <a:t>亿元。</a:t>
              </a:r>
              <a:endParaRPr lang="zh-CN" altLang="en-US" sz="1400" dirty="0">
                <a:solidFill>
                  <a:srgbClr val="0D1217"/>
                </a:solidFill>
              </a:endParaRPr>
            </a:p>
          </p:txBody>
        </p:sp>
        <p:sp>
          <p:nvSpPr>
            <p:cNvPr id="36" name="MH_SubTitle_5"/>
            <p:cNvSpPr>
              <a:spLocks noChangeArrowheads="1"/>
            </p:cNvSpPr>
            <p:nvPr>
              <p:custDataLst>
                <p:tags r:id="rId11"/>
              </p:custDataLst>
            </p:nvPr>
          </p:nvSpPr>
          <p:spPr bwMode="auto">
            <a:xfrm>
              <a:off x="2220438" y="3995196"/>
              <a:ext cx="242300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收入规模保持全省第</a:t>
              </a:r>
              <a:r>
                <a:rPr lang="en-US" altLang="zh-CN" sz="1400" dirty="0">
                  <a:solidFill>
                    <a:srgbClr val="0D1217"/>
                  </a:solidFill>
                  <a:latin typeface="字体视界-NWE粗楷体" panose="02000500000000000000" pitchFamily="2" charset="-122"/>
                  <a:ea typeface="字体视界-NWE粗楷体" panose="02000500000000000000" pitchFamily="2" charset="-122"/>
                </a:rPr>
                <a:t>11</a:t>
              </a:r>
              <a:r>
                <a:rPr lang="zh-CN" altLang="en-US" sz="1400" dirty="0">
                  <a:solidFill>
                    <a:srgbClr val="0D1217"/>
                  </a:solidFill>
                  <a:latin typeface="字体视界-NWE粗楷体" panose="02000500000000000000" pitchFamily="2" charset="-122"/>
                  <a:ea typeface="字体视界-NWE粗楷体" panose="02000500000000000000" pitchFamily="2" charset="-122"/>
                </a:rPr>
                <a:t>位，缩小与对标单位差距。</a:t>
              </a:r>
              <a:endParaRPr lang="en-US" altLang="zh-CN" sz="1400" dirty="0">
                <a:solidFill>
                  <a:srgbClr val="0D1217"/>
                </a:solidFill>
                <a:latin typeface="字体视界-NWE粗楷体" panose="02000500000000000000" pitchFamily="2" charset="-122"/>
                <a:ea typeface="字体视界-NWE粗楷体" panose="02000500000000000000" pitchFamily="2" charset="-122"/>
              </a:endParaRPr>
            </a:p>
          </p:txBody>
        </p:sp>
        <p:sp>
          <p:nvSpPr>
            <p:cNvPr id="37" name="MH_SubTitle_4"/>
            <p:cNvSpPr>
              <a:spLocks noChangeArrowheads="1"/>
            </p:cNvSpPr>
            <p:nvPr>
              <p:custDataLst>
                <p:tags r:id="rId12"/>
              </p:custDataLst>
            </p:nvPr>
          </p:nvSpPr>
          <p:spPr bwMode="auto">
            <a:xfrm>
              <a:off x="4952876" y="5136608"/>
              <a:ext cx="231164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3765">
                <a:defRPr/>
              </a:pPr>
              <a:r>
                <a:rPr lang="zh-CN" altLang="en-US" sz="1400" dirty="0">
                  <a:solidFill>
                    <a:srgbClr val="0D1217"/>
                  </a:solidFill>
                  <a:latin typeface="字体视界-NWE粗楷体" panose="02000500000000000000" pitchFamily="2" charset="-122"/>
                  <a:ea typeface="字体视界-NWE粗楷体" panose="02000500000000000000" pitchFamily="2" charset="-122"/>
                </a:rPr>
                <a:t>售后服务综合满意度达到</a:t>
              </a:r>
              <a:r>
                <a:rPr lang="en-US" altLang="zh-CN" sz="1400" dirty="0">
                  <a:solidFill>
                    <a:srgbClr val="0D1217"/>
                  </a:solidFill>
                  <a:latin typeface="字体视界-NWE粗楷体" panose="02000500000000000000" pitchFamily="2" charset="-122"/>
                  <a:ea typeface="字体视界-NWE粗楷体" panose="02000500000000000000" pitchFamily="2" charset="-122"/>
                </a:rPr>
                <a:t>85</a:t>
              </a:r>
              <a:r>
                <a:rPr lang="zh-CN" altLang="en-US" sz="1400" dirty="0">
                  <a:solidFill>
                    <a:srgbClr val="0D1217"/>
                  </a:solidFill>
                  <a:latin typeface="字体视界-NWE粗楷体" panose="02000500000000000000" pitchFamily="2" charset="-122"/>
                  <a:ea typeface="字体视界-NWE粗楷体" panose="02000500000000000000" pitchFamily="2" charset="-122"/>
                </a:rPr>
                <a:t>分以上。</a:t>
              </a:r>
              <a:endParaRPr lang="zh-CN" altLang="zh-CN" sz="1400" dirty="0">
                <a:solidFill>
                  <a:srgbClr val="0D1217"/>
                </a:solidFill>
                <a:latin typeface="字体视界-NWE粗楷体" panose="02000500000000000000" pitchFamily="2" charset="-122"/>
                <a:ea typeface="字体视界-NWE粗楷体" panose="02000500000000000000" pitchFamily="2" charset="-122"/>
              </a:endParaRPr>
            </a:p>
          </p:txBody>
        </p:sp>
      </p:grpSp>
      <p:grpSp>
        <p:nvGrpSpPr>
          <p:cNvPr id="18" name="组合 17"/>
          <p:cNvGrpSpPr/>
          <p:nvPr/>
        </p:nvGrpSpPr>
        <p:grpSpPr>
          <a:xfrm>
            <a:off x="2" y="-15241"/>
            <a:ext cx="12709234" cy="6914184"/>
            <a:chOff x="2" y="-15241"/>
            <a:chExt cx="12709234" cy="6914184"/>
          </a:xfrm>
        </p:grpSpPr>
        <p:sp>
          <p:nvSpPr>
            <p:cNvPr id="19" name="文本框 18"/>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20" name="矩形 19"/>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文本框 20"/>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22" name="矩形 21"/>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09425" y="1979410"/>
            <a:ext cx="9358626" cy="3621171"/>
            <a:chOff x="1409425" y="1979410"/>
            <a:chExt cx="9358626" cy="3621171"/>
          </a:xfrm>
        </p:grpSpPr>
        <p:grpSp>
          <p:nvGrpSpPr>
            <p:cNvPr id="2" name="组合 32"/>
            <p:cNvGrpSpPr/>
            <p:nvPr/>
          </p:nvGrpSpPr>
          <p:grpSpPr bwMode="auto">
            <a:xfrm>
              <a:off x="1409425" y="3363441"/>
              <a:ext cx="2966693" cy="506412"/>
              <a:chOff x="-1032447" y="0"/>
              <a:chExt cx="2967616" cy="506624"/>
            </a:xfrm>
            <a:solidFill>
              <a:schemeClr val="accent1"/>
            </a:solidFill>
            <a:effectLst/>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rgbClr val="FFFFFF"/>
                  </a:solidFill>
                  <a:cs typeface="+mn-ea"/>
                  <a:sym typeface="+mn-lt"/>
                </a:endParaRPr>
              </a:p>
            </p:txBody>
          </p:sp>
          <p:sp>
            <p:nvSpPr>
              <p:cNvPr id="7"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rgbClr val="FFFFFF"/>
                  </a:solidFill>
                  <a:cs typeface="+mn-ea"/>
                  <a:sym typeface="+mn-lt"/>
                </a:endParaRPr>
              </a:p>
            </p:txBody>
          </p:sp>
        </p:grpSp>
        <p:sp>
          <p:nvSpPr>
            <p:cNvPr id="8" name="椭圆 35"/>
            <p:cNvSpPr>
              <a:spLocks noChangeArrowheads="1"/>
            </p:cNvSpPr>
            <p:nvPr/>
          </p:nvSpPr>
          <p:spPr bwMode="auto">
            <a:xfrm>
              <a:off x="2886076" y="2048993"/>
              <a:ext cx="1060123" cy="1060450"/>
            </a:xfrm>
            <a:prstGeom prst="ellipse">
              <a:avLst/>
            </a:prstGeom>
            <a:solidFill>
              <a:schemeClr val="accent1"/>
            </a:solidFill>
            <a:ln w="76200">
              <a:solidFill>
                <a:sysClr val="window" lastClr="FFFFFF"/>
              </a:solidFill>
            </a:ln>
            <a:effectLst/>
          </p:spPr>
          <p:txBody>
            <a:bodyPr lIns="68559" tIns="34280" rIns="68559" bIns="34280" anchor="ctr"/>
            <a:lstStyle/>
            <a:p>
              <a:pPr algn="ctr" defTabSz="913765">
                <a:defRPr/>
              </a:pPr>
              <a:endParaRPr lang="zh-CN" altLang="zh-CN" kern="0" dirty="0">
                <a:solidFill>
                  <a:sysClr val="window" lastClr="FFFFFF"/>
                </a:solidFill>
                <a:cs typeface="+mn-ea"/>
                <a:sym typeface="+mn-lt"/>
              </a:endParaRPr>
            </a:p>
          </p:txBody>
        </p:sp>
        <p:grpSp>
          <p:nvGrpSpPr>
            <p:cNvPr id="3" name="组合 36"/>
            <p:cNvGrpSpPr/>
            <p:nvPr/>
          </p:nvGrpSpPr>
          <p:grpSpPr bwMode="auto">
            <a:xfrm flipV="1">
              <a:off x="4268364" y="3438057"/>
              <a:ext cx="1934566" cy="506413"/>
              <a:chOff x="0" y="0"/>
              <a:chExt cx="1935168" cy="506624"/>
            </a:xfrm>
            <a:solidFill>
              <a:schemeClr val="accent1"/>
            </a:solidFill>
            <a:effectLst/>
          </p:grpSpPr>
          <p:sp>
            <p:nvSpPr>
              <p:cNvPr id="10"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chemeClr val="bg1"/>
                  </a:solidFill>
                  <a:cs typeface="+mn-ea"/>
                  <a:sym typeface="+mn-lt"/>
                </a:endParaRPr>
              </a:p>
            </p:txBody>
          </p:sp>
          <p:sp>
            <p:nvSpPr>
              <p:cNvPr id="11"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chemeClr val="bg1"/>
                  </a:solidFill>
                  <a:cs typeface="+mn-ea"/>
                  <a:sym typeface="+mn-lt"/>
                </a:endParaRPr>
              </a:p>
            </p:txBody>
          </p:sp>
        </p:grpSp>
        <p:sp>
          <p:nvSpPr>
            <p:cNvPr id="12" name="椭圆 39"/>
            <p:cNvSpPr>
              <a:spLocks noChangeArrowheads="1"/>
            </p:cNvSpPr>
            <p:nvPr/>
          </p:nvSpPr>
          <p:spPr bwMode="auto">
            <a:xfrm>
              <a:off x="4760332" y="4117506"/>
              <a:ext cx="1060123" cy="1060450"/>
            </a:xfrm>
            <a:prstGeom prst="ellipse">
              <a:avLst/>
            </a:prstGeom>
            <a:solidFill>
              <a:schemeClr val="bg1"/>
            </a:solidFill>
            <a:ln w="76200">
              <a:solidFill>
                <a:schemeClr val="accent1"/>
              </a:solidFill>
            </a:ln>
            <a:effectLst/>
          </p:spPr>
          <p:txBody>
            <a:bodyPr lIns="68559" tIns="34280" rIns="68559" bIns="34280" anchor="ctr"/>
            <a:lstStyle/>
            <a:p>
              <a:pPr algn="ctr" defTabSz="913765">
                <a:defRPr/>
              </a:pPr>
              <a:endParaRPr lang="zh-CN" altLang="zh-CN" kern="0" dirty="0">
                <a:solidFill>
                  <a:sysClr val="window" lastClr="FFFFFF"/>
                </a:solidFill>
                <a:cs typeface="+mn-ea"/>
                <a:sym typeface="+mn-lt"/>
              </a:endParaRPr>
            </a:p>
          </p:txBody>
        </p:sp>
        <p:grpSp>
          <p:nvGrpSpPr>
            <p:cNvPr id="4" name="组合 40"/>
            <p:cNvGrpSpPr/>
            <p:nvPr/>
          </p:nvGrpSpPr>
          <p:grpSpPr bwMode="auto">
            <a:xfrm>
              <a:off x="6090249" y="3363441"/>
              <a:ext cx="1936153" cy="506412"/>
              <a:chOff x="0" y="0"/>
              <a:chExt cx="1935168" cy="506624"/>
            </a:xfrm>
            <a:solidFill>
              <a:schemeClr val="accent1"/>
            </a:solidFill>
            <a:effectLst/>
          </p:grpSpPr>
          <p:sp>
            <p:nvSpPr>
              <p:cNvPr id="14"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rgbClr val="FFFFFF"/>
                  </a:solidFill>
                  <a:cs typeface="+mn-ea"/>
                  <a:sym typeface="+mn-lt"/>
                </a:endParaRPr>
              </a:p>
            </p:txBody>
          </p:sp>
          <p:sp>
            <p:nvSpPr>
              <p:cNvPr id="15"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rgbClr val="FFFFFF"/>
                  </a:solidFill>
                  <a:cs typeface="+mn-ea"/>
                  <a:sym typeface="+mn-lt"/>
                </a:endParaRPr>
              </a:p>
            </p:txBody>
          </p:sp>
        </p:grpSp>
        <p:sp>
          <p:nvSpPr>
            <p:cNvPr id="16" name="椭圆 43"/>
            <p:cNvSpPr>
              <a:spLocks noChangeArrowheads="1"/>
            </p:cNvSpPr>
            <p:nvPr/>
          </p:nvSpPr>
          <p:spPr bwMode="auto">
            <a:xfrm>
              <a:off x="6528264" y="2048993"/>
              <a:ext cx="1060123" cy="1060450"/>
            </a:xfrm>
            <a:prstGeom prst="ellipse">
              <a:avLst/>
            </a:prstGeom>
            <a:solidFill>
              <a:schemeClr val="accent1"/>
            </a:solidFill>
            <a:ln w="76200">
              <a:solidFill>
                <a:sysClr val="window" lastClr="FFFFFF"/>
              </a:solidFill>
            </a:ln>
            <a:effectLst/>
          </p:spPr>
          <p:txBody>
            <a:bodyPr lIns="68559" tIns="34280" rIns="68559" bIns="34280" anchor="ctr"/>
            <a:lstStyle/>
            <a:p>
              <a:pPr algn="ctr" defTabSz="913765">
                <a:defRPr/>
              </a:pPr>
              <a:endParaRPr lang="zh-CN" altLang="zh-CN" kern="0" dirty="0">
                <a:solidFill>
                  <a:sysClr val="window" lastClr="FFFFFF"/>
                </a:solidFill>
                <a:cs typeface="+mn-ea"/>
                <a:sym typeface="+mn-lt"/>
              </a:endParaRPr>
            </a:p>
          </p:txBody>
        </p:sp>
        <p:sp>
          <p:nvSpPr>
            <p:cNvPr id="17" name="椭圆 45"/>
            <p:cNvSpPr>
              <a:spLocks noChangeArrowheads="1"/>
            </p:cNvSpPr>
            <p:nvPr/>
          </p:nvSpPr>
          <p:spPr bwMode="auto">
            <a:xfrm>
              <a:off x="8346978" y="4117506"/>
              <a:ext cx="1060123" cy="1060450"/>
            </a:xfrm>
            <a:prstGeom prst="ellipse">
              <a:avLst/>
            </a:prstGeom>
            <a:solidFill>
              <a:schemeClr val="bg1"/>
            </a:solidFill>
            <a:ln w="76200">
              <a:solidFill>
                <a:schemeClr val="accent1"/>
              </a:solidFill>
            </a:ln>
            <a:effectLst/>
          </p:spPr>
          <p:txBody>
            <a:bodyPr lIns="68559" tIns="34280" rIns="68559" bIns="34280" anchor="ctr"/>
            <a:lstStyle/>
            <a:p>
              <a:pPr algn="ctr" defTabSz="913765">
                <a:defRPr/>
              </a:pPr>
              <a:endParaRPr lang="zh-CN" altLang="zh-CN" kern="0" dirty="0">
                <a:solidFill>
                  <a:sysClr val="window" lastClr="FFFFFF"/>
                </a:solidFill>
                <a:cs typeface="+mn-ea"/>
                <a:sym typeface="+mn-lt"/>
              </a:endParaRPr>
            </a:p>
          </p:txBody>
        </p:sp>
        <p:sp>
          <p:nvSpPr>
            <p:cNvPr id="18" name="TextBox 46"/>
            <p:cNvSpPr>
              <a:spLocks noChangeArrowheads="1"/>
            </p:cNvSpPr>
            <p:nvPr/>
          </p:nvSpPr>
          <p:spPr bwMode="auto">
            <a:xfrm>
              <a:off x="2771995" y="4510664"/>
              <a:ext cx="1396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765">
                <a:defRPr/>
              </a:pPr>
              <a:r>
                <a:rPr lang="zh-CN" altLang="zh-CN" sz="1200" dirty="0">
                  <a:latin typeface="字体视界-NWE粗楷体" panose="02000500000000000000" pitchFamily="2" charset="-122"/>
                  <a:ea typeface="字体视界-NWE粗楷体" panose="02000500000000000000" pitchFamily="2" charset="-122"/>
                </a:rPr>
                <a:t>客户服务满意度</a:t>
              </a:r>
              <a:r>
                <a:rPr lang="en-US" altLang="zh-CN" sz="1600" b="1" dirty="0">
                  <a:latin typeface="字体视界-NWE粗楷体" panose="02000500000000000000" pitchFamily="2" charset="-122"/>
                  <a:ea typeface="字体视界-NWE粗楷体" panose="02000500000000000000" pitchFamily="2" charset="-122"/>
                </a:rPr>
                <a:t>85</a:t>
              </a:r>
              <a:r>
                <a:rPr lang="zh-CN" altLang="zh-CN" sz="1200" dirty="0">
                  <a:latin typeface="字体视界-NWE粗楷体" panose="02000500000000000000" pitchFamily="2" charset="-122"/>
                  <a:ea typeface="字体视界-NWE粗楷体" panose="02000500000000000000" pitchFamily="2" charset="-122"/>
                </a:rPr>
                <a:t>分以上</a:t>
              </a:r>
            </a:p>
          </p:txBody>
        </p:sp>
        <p:sp>
          <p:nvSpPr>
            <p:cNvPr id="19" name="TextBox 47"/>
            <p:cNvSpPr>
              <a:spLocks noChangeArrowheads="1"/>
            </p:cNvSpPr>
            <p:nvPr/>
          </p:nvSpPr>
          <p:spPr bwMode="auto">
            <a:xfrm>
              <a:off x="2819424" y="4205085"/>
              <a:ext cx="1195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000" b="1" dirty="0">
                  <a:latin typeface="字体视界-NWE粗楷体" panose="02000500000000000000" pitchFamily="2" charset="-122"/>
                  <a:ea typeface="字体视界-NWE粗楷体" panose="02000500000000000000" pitchFamily="2" charset="-122"/>
                </a:rPr>
                <a:t>服务目标</a:t>
              </a:r>
            </a:p>
          </p:txBody>
        </p:sp>
        <p:sp>
          <p:nvSpPr>
            <p:cNvPr id="20" name="TextBox 50"/>
            <p:cNvSpPr>
              <a:spLocks noChangeArrowheads="1"/>
            </p:cNvSpPr>
            <p:nvPr/>
          </p:nvSpPr>
          <p:spPr bwMode="auto">
            <a:xfrm>
              <a:off x="2872614" y="3562018"/>
              <a:ext cx="11950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cs typeface="+mn-ea"/>
                  <a:sym typeface="+mn-lt"/>
                </a:rPr>
                <a:t>输入文本内容</a:t>
              </a:r>
            </a:p>
          </p:txBody>
        </p:sp>
        <p:sp>
          <p:nvSpPr>
            <p:cNvPr id="21" name="TextBox 51"/>
            <p:cNvSpPr>
              <a:spLocks noChangeArrowheads="1"/>
            </p:cNvSpPr>
            <p:nvPr/>
          </p:nvSpPr>
          <p:spPr bwMode="auto">
            <a:xfrm>
              <a:off x="4692281" y="3561880"/>
              <a:ext cx="11950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cs typeface="+mn-ea"/>
                  <a:sym typeface="+mn-lt"/>
                </a:rPr>
                <a:t>输入文本内容</a:t>
              </a:r>
            </a:p>
          </p:txBody>
        </p:sp>
        <p:sp>
          <p:nvSpPr>
            <p:cNvPr id="22" name="TextBox 52"/>
            <p:cNvSpPr>
              <a:spLocks noChangeArrowheads="1"/>
            </p:cNvSpPr>
            <p:nvPr/>
          </p:nvSpPr>
          <p:spPr bwMode="auto">
            <a:xfrm>
              <a:off x="6540958" y="3561880"/>
              <a:ext cx="11934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cs typeface="+mn-ea"/>
                  <a:sym typeface="+mn-lt"/>
                </a:rPr>
                <a:t>输入文本内容</a:t>
              </a:r>
            </a:p>
          </p:txBody>
        </p:sp>
        <p:grpSp>
          <p:nvGrpSpPr>
            <p:cNvPr id="6" name="组合 53"/>
            <p:cNvGrpSpPr/>
            <p:nvPr/>
          </p:nvGrpSpPr>
          <p:grpSpPr bwMode="auto">
            <a:xfrm flipV="1">
              <a:off x="7901341" y="3438054"/>
              <a:ext cx="2866710" cy="506415"/>
              <a:chOff x="-1" y="0"/>
              <a:chExt cx="2865253" cy="506625"/>
            </a:xfrm>
            <a:solidFill>
              <a:schemeClr val="accent1"/>
            </a:solidFill>
            <a:effectLst/>
          </p:grpSpPr>
          <p:sp>
            <p:nvSpPr>
              <p:cNvPr id="24"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chemeClr val="bg1"/>
                  </a:solidFill>
                  <a:cs typeface="+mn-ea"/>
                  <a:sym typeface="+mn-lt"/>
                </a:endParaRPr>
              </a:p>
            </p:txBody>
          </p:sp>
          <p:sp>
            <p:nvSpPr>
              <p:cNvPr id="25"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defTabSz="913765">
                  <a:defRPr/>
                </a:pPr>
                <a:endParaRPr lang="zh-CN" altLang="zh-CN" kern="0" dirty="0">
                  <a:solidFill>
                    <a:schemeClr val="bg1"/>
                  </a:solidFill>
                  <a:cs typeface="+mn-ea"/>
                  <a:sym typeface="+mn-lt"/>
                </a:endParaRPr>
              </a:p>
            </p:txBody>
          </p:sp>
        </p:grpSp>
        <p:sp>
          <p:nvSpPr>
            <p:cNvPr id="26" name="TextBox 56"/>
            <p:cNvSpPr>
              <a:spLocks noChangeArrowheads="1"/>
            </p:cNvSpPr>
            <p:nvPr/>
          </p:nvSpPr>
          <p:spPr bwMode="auto">
            <a:xfrm>
              <a:off x="8213669" y="3561880"/>
              <a:ext cx="119501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765">
                <a:defRPr/>
              </a:pPr>
              <a:r>
                <a:rPr lang="zh-CN" altLang="en-US" sz="1200" kern="0" dirty="0">
                  <a:solidFill>
                    <a:schemeClr val="bg1"/>
                  </a:solidFill>
                  <a:cs typeface="+mn-ea"/>
                  <a:sym typeface="+mn-lt"/>
                </a:rPr>
                <a:t>输入文本内容</a:t>
              </a:r>
            </a:p>
          </p:txBody>
        </p:sp>
        <p:sp>
          <p:nvSpPr>
            <p:cNvPr id="27" name="TextBox 57"/>
            <p:cNvSpPr>
              <a:spLocks noChangeArrowheads="1"/>
            </p:cNvSpPr>
            <p:nvPr/>
          </p:nvSpPr>
          <p:spPr bwMode="auto">
            <a:xfrm>
              <a:off x="4655775" y="2286577"/>
              <a:ext cx="1396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765">
                <a:defRPr/>
              </a:pPr>
              <a:r>
                <a:rPr lang="zh-CN" altLang="zh-CN" sz="1200" dirty="0">
                  <a:latin typeface="字体视界-NWE粗楷体" panose="02000500000000000000" pitchFamily="2" charset="-122"/>
                  <a:ea typeface="字体视界-NWE粗楷体" panose="02000500000000000000" pitchFamily="2" charset="-122"/>
                </a:rPr>
                <a:t>主要经营指标全面完成省分公司预算；</a:t>
              </a:r>
              <a:endParaRPr lang="en-US" altLang="zh-CN" sz="1200" dirty="0">
                <a:latin typeface="字体视界-NWE粗楷体" panose="02000500000000000000" pitchFamily="2" charset="-122"/>
                <a:ea typeface="字体视界-NWE粗楷体" panose="02000500000000000000" pitchFamily="2" charset="-122"/>
              </a:endParaRPr>
            </a:p>
          </p:txBody>
        </p:sp>
        <p:sp>
          <p:nvSpPr>
            <p:cNvPr id="28" name="TextBox 58"/>
            <p:cNvSpPr>
              <a:spLocks noChangeArrowheads="1"/>
            </p:cNvSpPr>
            <p:nvPr/>
          </p:nvSpPr>
          <p:spPr bwMode="auto">
            <a:xfrm>
              <a:off x="4703201" y="1979410"/>
              <a:ext cx="1193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000" b="1" dirty="0">
                  <a:latin typeface="字体视界-NWE粗楷体" panose="02000500000000000000" pitchFamily="2" charset="-122"/>
                  <a:ea typeface="字体视界-NWE粗楷体" panose="02000500000000000000" pitchFamily="2" charset="-122"/>
                </a:rPr>
                <a:t>效益目标</a:t>
              </a:r>
            </a:p>
          </p:txBody>
        </p:sp>
        <p:sp>
          <p:nvSpPr>
            <p:cNvPr id="29" name="TextBox 59"/>
            <p:cNvSpPr>
              <a:spLocks noChangeArrowheads="1"/>
            </p:cNvSpPr>
            <p:nvPr/>
          </p:nvSpPr>
          <p:spPr bwMode="auto">
            <a:xfrm>
              <a:off x="6414183" y="4523363"/>
              <a:ext cx="1396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765">
                <a:lnSpc>
                  <a:spcPts val="1400"/>
                </a:lnSpc>
                <a:defRPr/>
              </a:pPr>
              <a:r>
                <a:rPr lang="zh-CN" altLang="en-US" sz="1200" kern="0" dirty="0">
                  <a:cs typeface="+mn-ea"/>
                  <a:sym typeface="+mn-lt"/>
                </a:rPr>
                <a:t>详</a:t>
              </a:r>
              <a:r>
                <a:rPr lang="zh-CN" altLang="zh-CN" sz="1200" dirty="0">
                  <a:latin typeface="字体视界-NWE粗楷体" panose="02000500000000000000" pitchFamily="2" charset="-122"/>
                  <a:ea typeface="字体视界-NWE粗楷体" panose="02000500000000000000" pitchFamily="2" charset="-122"/>
                </a:rPr>
                <a:t>收入规模保持全省第</a:t>
              </a:r>
              <a:r>
                <a:rPr lang="en-US" altLang="zh-CN" sz="1200" dirty="0">
                  <a:latin typeface="字体视界-NWE粗楷体" panose="02000500000000000000" pitchFamily="2" charset="-122"/>
                  <a:ea typeface="字体视界-NWE粗楷体" panose="02000500000000000000" pitchFamily="2" charset="-122"/>
                </a:rPr>
                <a:t>11</a:t>
              </a:r>
              <a:r>
                <a:rPr lang="zh-CN" altLang="zh-CN" sz="1200" dirty="0">
                  <a:latin typeface="字体视界-NWE粗楷体" panose="02000500000000000000" pitchFamily="2" charset="-122"/>
                  <a:ea typeface="字体视界-NWE粗楷体" panose="02000500000000000000" pitchFamily="2" charset="-122"/>
                </a:rPr>
                <a:t>位，缩小与第</a:t>
              </a:r>
              <a:r>
                <a:rPr lang="en-US" altLang="zh-CN" sz="1200" dirty="0">
                  <a:latin typeface="字体视界-NWE粗楷体" panose="02000500000000000000" pitchFamily="2" charset="-122"/>
                  <a:ea typeface="字体视界-NWE粗楷体" panose="02000500000000000000" pitchFamily="2" charset="-122"/>
                </a:rPr>
                <a:t>10</a:t>
              </a:r>
              <a:r>
                <a:rPr lang="zh-CN" altLang="zh-CN" sz="1200" dirty="0">
                  <a:latin typeface="字体视界-NWE粗楷体" panose="02000500000000000000" pitchFamily="2" charset="-122"/>
                  <a:ea typeface="字体视界-NWE粗楷体" panose="02000500000000000000" pitchFamily="2" charset="-122"/>
                </a:rPr>
                <a:t>位差距</a:t>
              </a:r>
              <a:r>
                <a:rPr lang="en-US" altLang="zh-CN" sz="1200" dirty="0">
                  <a:latin typeface="字体视界-NWE粗楷体" panose="02000500000000000000" pitchFamily="2" charset="-122"/>
                  <a:ea typeface="字体视界-NWE粗楷体" panose="02000500000000000000" pitchFamily="2" charset="-122"/>
                </a:rPr>
                <a:t>.</a:t>
              </a:r>
              <a:r>
                <a:rPr lang="zh-CN" altLang="en-US" sz="1200" dirty="0">
                  <a:latin typeface="字体视界-NWE粗楷体" panose="02000500000000000000" pitchFamily="2" charset="-122"/>
                  <a:ea typeface="字体视界-NWE粗楷体" panose="02000500000000000000" pitchFamily="2" charset="-122"/>
                </a:rPr>
                <a:t>新增余额</a:t>
              </a:r>
              <a:r>
                <a:rPr lang="en-US" altLang="zh-CN" sz="1200" dirty="0">
                  <a:latin typeface="字体视界-NWE粗楷体" panose="02000500000000000000" pitchFamily="2" charset="-122"/>
                  <a:ea typeface="字体视界-NWE粗楷体" panose="02000500000000000000" pitchFamily="2" charset="-122"/>
                </a:rPr>
                <a:t>25</a:t>
              </a:r>
              <a:r>
                <a:rPr lang="zh-CN" altLang="en-US" sz="1200" dirty="0">
                  <a:latin typeface="字体视界-NWE粗楷体" panose="02000500000000000000" pitchFamily="2" charset="-122"/>
                  <a:ea typeface="字体视界-NWE粗楷体" panose="02000500000000000000" pitchFamily="2" charset="-122"/>
                </a:rPr>
                <a:t>亿元，新增保费</a:t>
              </a:r>
              <a:r>
                <a:rPr lang="en-US" altLang="zh-CN" sz="1200" dirty="0">
                  <a:latin typeface="字体视界-NWE粗楷体" panose="02000500000000000000" pitchFamily="2" charset="-122"/>
                  <a:ea typeface="字体视界-NWE粗楷体" panose="02000500000000000000" pitchFamily="2" charset="-122"/>
                </a:rPr>
                <a:t>10</a:t>
              </a:r>
              <a:r>
                <a:rPr lang="zh-CN" altLang="en-US" sz="1200" dirty="0">
                  <a:latin typeface="字体视界-NWE粗楷体" panose="02000500000000000000" pitchFamily="2" charset="-122"/>
                  <a:ea typeface="字体视界-NWE粗楷体" panose="02000500000000000000" pitchFamily="2" charset="-122"/>
                </a:rPr>
                <a:t>亿元。</a:t>
              </a:r>
            </a:p>
            <a:p>
              <a:pPr algn="just" defTabSz="913765">
                <a:lnSpc>
                  <a:spcPts val="1400"/>
                </a:lnSpc>
                <a:defRPr/>
              </a:pPr>
              <a:endParaRPr lang="zh-CN" altLang="en-US" sz="1200" kern="0" dirty="0">
                <a:cs typeface="+mn-ea"/>
                <a:sym typeface="+mn-lt"/>
              </a:endParaRPr>
            </a:p>
          </p:txBody>
        </p:sp>
        <p:sp>
          <p:nvSpPr>
            <p:cNvPr id="30" name="TextBox 62"/>
            <p:cNvSpPr>
              <a:spLocks noChangeArrowheads="1"/>
            </p:cNvSpPr>
            <p:nvPr/>
          </p:nvSpPr>
          <p:spPr bwMode="auto">
            <a:xfrm>
              <a:off x="6460025" y="4216198"/>
              <a:ext cx="1195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000" b="1" dirty="0">
                  <a:latin typeface="字体视界-NWE粗楷体" panose="02000500000000000000" pitchFamily="2" charset="-122"/>
                  <a:ea typeface="字体视界-NWE粗楷体" panose="02000500000000000000" pitchFamily="2" charset="-122"/>
                </a:rPr>
                <a:t>发展目标</a:t>
              </a:r>
            </a:p>
          </p:txBody>
        </p:sp>
        <p:sp>
          <p:nvSpPr>
            <p:cNvPr id="31" name="TextBox 63"/>
            <p:cNvSpPr>
              <a:spLocks noChangeArrowheads="1"/>
            </p:cNvSpPr>
            <p:nvPr/>
          </p:nvSpPr>
          <p:spPr bwMode="auto">
            <a:xfrm>
              <a:off x="8167830" y="2286577"/>
              <a:ext cx="13965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765">
                <a:defRPr/>
              </a:pPr>
              <a:r>
                <a:rPr lang="zh-CN" altLang="zh-CN" sz="1200" dirty="0">
                  <a:latin typeface="字体视界-NWE粗楷体" panose="02000500000000000000" pitchFamily="2" charset="-122"/>
                  <a:ea typeface="字体视界-NWE粗楷体" panose="02000500000000000000" pitchFamily="2" charset="-122"/>
                </a:rPr>
                <a:t>资金</a:t>
              </a:r>
              <a:r>
                <a:rPr lang="en-US" altLang="zh-CN" sz="1600" dirty="0">
                  <a:latin typeface="字体视界-NWE粗楷体" panose="02000500000000000000" pitchFamily="2" charset="-122"/>
                  <a:ea typeface="字体视界-NWE粗楷体" panose="02000500000000000000" pitchFamily="2" charset="-122"/>
                </a:rPr>
                <a:t>0</a:t>
              </a:r>
              <a:r>
                <a:rPr lang="zh-CN" altLang="zh-CN" sz="1200" dirty="0">
                  <a:latin typeface="字体视界-NWE粗楷体" panose="02000500000000000000" pitchFamily="2" charset="-122"/>
                  <a:ea typeface="字体视界-NWE粗楷体" panose="02000500000000000000" pitchFamily="2" charset="-122"/>
                </a:rPr>
                <a:t>案件、安全生产</a:t>
              </a:r>
              <a:r>
                <a:rPr lang="en-US" altLang="zh-CN" sz="1600" dirty="0">
                  <a:latin typeface="字体视界-NWE粗楷体" panose="02000500000000000000" pitchFamily="2" charset="-122"/>
                  <a:ea typeface="宋体" panose="02010600030101010101" pitchFamily="2" charset="-122"/>
                </a:rPr>
                <a:t>0</a:t>
              </a:r>
              <a:r>
                <a:rPr lang="zh-CN" altLang="zh-CN" sz="1200" dirty="0">
                  <a:latin typeface="字体视界-NWE粗楷体" panose="02000500000000000000" pitchFamily="2" charset="-122"/>
                  <a:ea typeface="字体视界-NWE粗楷体" panose="02000500000000000000" pitchFamily="2" charset="-122"/>
                </a:rPr>
                <a:t>重大事故。</a:t>
              </a:r>
              <a:endParaRPr lang="zh-CN" altLang="en-US" sz="1200" dirty="0">
                <a:latin typeface="字体视界-NWE粗楷体" panose="02000500000000000000" pitchFamily="2" charset="-122"/>
                <a:ea typeface="字体视界-NWE粗楷体" panose="02000500000000000000" pitchFamily="2" charset="-122"/>
              </a:endParaRPr>
            </a:p>
          </p:txBody>
        </p:sp>
        <p:sp>
          <p:nvSpPr>
            <p:cNvPr id="32" name="TextBox 66"/>
            <p:cNvSpPr>
              <a:spLocks noChangeArrowheads="1"/>
            </p:cNvSpPr>
            <p:nvPr/>
          </p:nvSpPr>
          <p:spPr bwMode="auto">
            <a:xfrm>
              <a:off x="8213669" y="1979410"/>
              <a:ext cx="1195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000" b="1" dirty="0">
                  <a:latin typeface="字体视界-NWE粗楷体" panose="02000500000000000000" pitchFamily="2" charset="-122"/>
                  <a:ea typeface="字体视界-NWE粗楷体" panose="02000500000000000000" pitchFamily="2" charset="-122"/>
                </a:rPr>
                <a:t>安全目标</a:t>
              </a:r>
            </a:p>
          </p:txBody>
        </p:sp>
        <p:sp>
          <p:nvSpPr>
            <p:cNvPr id="33" name="TextBox 67"/>
            <p:cNvSpPr>
              <a:spLocks noChangeArrowheads="1"/>
            </p:cNvSpPr>
            <p:nvPr/>
          </p:nvSpPr>
          <p:spPr bwMode="auto">
            <a:xfrm>
              <a:off x="3072600" y="2471622"/>
              <a:ext cx="631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bg1"/>
                  </a:solidFill>
                  <a:cs typeface="+mn-ea"/>
                  <a:sym typeface="+mn-lt"/>
                </a:rPr>
                <a:t>添加标题</a:t>
              </a:r>
            </a:p>
          </p:txBody>
        </p:sp>
        <p:sp>
          <p:nvSpPr>
            <p:cNvPr id="34" name="TextBox 68"/>
            <p:cNvSpPr>
              <a:spLocks noChangeArrowheads="1"/>
            </p:cNvSpPr>
            <p:nvPr/>
          </p:nvSpPr>
          <p:spPr bwMode="auto">
            <a:xfrm>
              <a:off x="6714790" y="2471622"/>
              <a:ext cx="629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bg1"/>
                  </a:solidFill>
                  <a:cs typeface="+mn-ea"/>
                  <a:sym typeface="+mn-lt"/>
                </a:rPr>
                <a:t>添加标题</a:t>
              </a:r>
            </a:p>
          </p:txBody>
        </p:sp>
        <p:sp>
          <p:nvSpPr>
            <p:cNvPr id="35" name="TextBox 70"/>
            <p:cNvSpPr>
              <a:spLocks noChangeArrowheads="1"/>
            </p:cNvSpPr>
            <p:nvPr/>
          </p:nvSpPr>
          <p:spPr bwMode="auto">
            <a:xfrm>
              <a:off x="4956381" y="4540135"/>
              <a:ext cx="631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tx1">
                      <a:lumMod val="85000"/>
                      <a:lumOff val="15000"/>
                    </a:schemeClr>
                  </a:solidFill>
                  <a:cs typeface="+mn-ea"/>
                  <a:sym typeface="+mn-lt"/>
                </a:rPr>
                <a:t>添加标题</a:t>
              </a:r>
            </a:p>
          </p:txBody>
        </p:sp>
        <p:sp>
          <p:nvSpPr>
            <p:cNvPr id="36" name="TextBox 72"/>
            <p:cNvSpPr>
              <a:spLocks noChangeArrowheads="1"/>
            </p:cNvSpPr>
            <p:nvPr/>
          </p:nvSpPr>
          <p:spPr bwMode="auto">
            <a:xfrm>
              <a:off x="8533503" y="4540135"/>
              <a:ext cx="631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3765">
                <a:defRPr/>
              </a:pPr>
              <a:r>
                <a:rPr lang="zh-CN" altLang="en-US" sz="1200" kern="0" dirty="0">
                  <a:solidFill>
                    <a:schemeClr val="tx1">
                      <a:lumMod val="85000"/>
                      <a:lumOff val="15000"/>
                    </a:schemeClr>
                  </a:solidFill>
                  <a:cs typeface="+mn-ea"/>
                  <a:sym typeface="+mn-lt"/>
                </a:rPr>
                <a:t>添加标题</a:t>
              </a:r>
            </a:p>
          </p:txBody>
        </p:sp>
      </p:grpSp>
      <p:grpSp>
        <p:nvGrpSpPr>
          <p:cNvPr id="37" name="组合 36"/>
          <p:cNvGrpSpPr/>
          <p:nvPr/>
        </p:nvGrpSpPr>
        <p:grpSpPr>
          <a:xfrm>
            <a:off x="2" y="-15241"/>
            <a:ext cx="12709234" cy="6914184"/>
            <a:chOff x="2" y="-15241"/>
            <a:chExt cx="12709234" cy="6914184"/>
          </a:xfrm>
        </p:grpSpPr>
        <p:sp>
          <p:nvSpPr>
            <p:cNvPr id="38" name="文本框 37"/>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9" name="矩形 38"/>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文本框 39"/>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41" name="矩形 40"/>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35" y="1209030"/>
            <a:ext cx="12240267" cy="5674937"/>
            <a:chOff x="-11435" y="1209030"/>
            <a:chExt cx="12240267" cy="5674937"/>
          </a:xfrm>
        </p:grpSpPr>
        <p:sp>
          <p:nvSpPr>
            <p:cNvPr id="33" name="任意多边形 32"/>
            <p:cNvSpPr/>
            <p:nvPr/>
          </p:nvSpPr>
          <p:spPr>
            <a:xfrm>
              <a:off x="-11435" y="2080431"/>
              <a:ext cx="12240267" cy="4803536"/>
            </a:xfrm>
            <a:custGeom>
              <a:avLst/>
              <a:gdLst>
                <a:gd name="connsiteX0" fmla="*/ 0 w 9020175"/>
                <a:gd name="connsiteY0" fmla="*/ 3895725 h 3895725"/>
                <a:gd name="connsiteX1" fmla="*/ 4581525 w 9020175"/>
                <a:gd name="connsiteY1" fmla="*/ 942975 h 3895725"/>
                <a:gd name="connsiteX2" fmla="*/ 9020175 w 9020175"/>
                <a:gd name="connsiteY2" fmla="*/ 0 h 3895725"/>
                <a:gd name="connsiteX0-1" fmla="*/ 0 w 9020175"/>
                <a:gd name="connsiteY0-2" fmla="*/ 3895725 h 3895725"/>
                <a:gd name="connsiteX1-3" fmla="*/ 4581525 w 9020175"/>
                <a:gd name="connsiteY1-4" fmla="*/ 942975 h 3895725"/>
                <a:gd name="connsiteX2-5" fmla="*/ 9020175 w 9020175"/>
                <a:gd name="connsiteY2-6" fmla="*/ 0 h 3895725"/>
                <a:gd name="connsiteX0-7" fmla="*/ 0 w 9020175"/>
                <a:gd name="connsiteY0-8" fmla="*/ 3895725 h 3895725"/>
                <a:gd name="connsiteX1-9" fmla="*/ 4533900 w 9020175"/>
                <a:gd name="connsiteY1-10" fmla="*/ 771525 h 3895725"/>
                <a:gd name="connsiteX2-11" fmla="*/ 9020175 w 9020175"/>
                <a:gd name="connsiteY2-12" fmla="*/ 0 h 3895725"/>
                <a:gd name="connsiteX0-13" fmla="*/ 0 w 9020175"/>
                <a:gd name="connsiteY0-14" fmla="*/ 3896127 h 3896127"/>
                <a:gd name="connsiteX1-15" fmla="*/ 4533900 w 9020175"/>
                <a:gd name="connsiteY1-16" fmla="*/ 771927 h 3896127"/>
                <a:gd name="connsiteX2-17" fmla="*/ 9020175 w 9020175"/>
                <a:gd name="connsiteY2-18" fmla="*/ 402 h 3896127"/>
                <a:gd name="connsiteX0-19" fmla="*/ 0 w 9020175"/>
                <a:gd name="connsiteY0-20" fmla="*/ 3896127 h 3896127"/>
                <a:gd name="connsiteX1-21" fmla="*/ 4533900 w 9020175"/>
                <a:gd name="connsiteY1-22" fmla="*/ 771927 h 3896127"/>
                <a:gd name="connsiteX2-23" fmla="*/ 9020175 w 9020175"/>
                <a:gd name="connsiteY2-24" fmla="*/ 402 h 3896127"/>
                <a:gd name="connsiteX0-25" fmla="*/ 0 w 9163050"/>
                <a:gd name="connsiteY0-26" fmla="*/ 4067388 h 4067388"/>
                <a:gd name="connsiteX1-27" fmla="*/ 4676775 w 9163050"/>
                <a:gd name="connsiteY1-28" fmla="*/ 771738 h 4067388"/>
                <a:gd name="connsiteX2-29" fmla="*/ 9163050 w 9163050"/>
                <a:gd name="connsiteY2-30" fmla="*/ 213 h 4067388"/>
                <a:gd name="connsiteX0-31" fmla="*/ 0 w 9210675"/>
                <a:gd name="connsiteY0-32" fmla="*/ 4124556 h 4124556"/>
                <a:gd name="connsiteX1-33" fmla="*/ 4724400 w 9210675"/>
                <a:gd name="connsiteY1-34" fmla="*/ 771756 h 4124556"/>
                <a:gd name="connsiteX2-35" fmla="*/ 9210675 w 9210675"/>
                <a:gd name="connsiteY2-36" fmla="*/ 231 h 4124556"/>
                <a:gd name="connsiteX0-37" fmla="*/ 0 w 9182100"/>
                <a:gd name="connsiteY0-38" fmla="*/ 3921278 h 3921278"/>
                <a:gd name="connsiteX1-39" fmla="*/ 4724400 w 9182100"/>
                <a:gd name="connsiteY1-40" fmla="*/ 568478 h 3921278"/>
                <a:gd name="connsiteX2-41" fmla="*/ 9182100 w 9182100"/>
                <a:gd name="connsiteY2-42" fmla="*/ 6503 h 3921278"/>
                <a:gd name="connsiteX0-43" fmla="*/ 0 w 9182100"/>
                <a:gd name="connsiteY0-44" fmla="*/ 3969956 h 3969956"/>
                <a:gd name="connsiteX1-45" fmla="*/ 4724400 w 9182100"/>
                <a:gd name="connsiteY1-46" fmla="*/ 617156 h 3969956"/>
                <a:gd name="connsiteX2-47" fmla="*/ 9182100 w 9182100"/>
                <a:gd name="connsiteY2-48" fmla="*/ 55181 h 3969956"/>
                <a:gd name="connsiteX0-49" fmla="*/ 0 w 9182100"/>
                <a:gd name="connsiteY0-50" fmla="*/ 3978254 h 3978254"/>
                <a:gd name="connsiteX1-51" fmla="*/ 4724400 w 9182100"/>
                <a:gd name="connsiteY1-52" fmla="*/ 625454 h 3978254"/>
                <a:gd name="connsiteX2-53" fmla="*/ 9182100 w 9182100"/>
                <a:gd name="connsiteY2-54" fmla="*/ 63479 h 3978254"/>
                <a:gd name="connsiteX0-55" fmla="*/ 0 w 9182100"/>
                <a:gd name="connsiteY0-56" fmla="*/ 3994887 h 3994887"/>
                <a:gd name="connsiteX1-57" fmla="*/ 4724400 w 9182100"/>
                <a:gd name="connsiteY1-58" fmla="*/ 642087 h 3994887"/>
                <a:gd name="connsiteX2-59" fmla="*/ 9182100 w 9182100"/>
                <a:gd name="connsiteY2-60" fmla="*/ 80112 h 3994887"/>
              </a:gdLst>
              <a:ahLst/>
              <a:cxnLst>
                <a:cxn ang="0">
                  <a:pos x="connsiteX0-1" y="connsiteY0-2"/>
                </a:cxn>
                <a:cxn ang="0">
                  <a:pos x="connsiteX1-3" y="connsiteY1-4"/>
                </a:cxn>
                <a:cxn ang="0">
                  <a:pos x="connsiteX2-5" y="connsiteY2-6"/>
                </a:cxn>
              </a:cxnLst>
              <a:rect l="l" t="t" r="r" b="b"/>
              <a:pathLst>
                <a:path w="9182100" h="3994887">
                  <a:moveTo>
                    <a:pt x="0" y="3994887"/>
                  </a:moveTo>
                  <a:cubicBezTo>
                    <a:pt x="1215231" y="2805055"/>
                    <a:pt x="2908300" y="1380274"/>
                    <a:pt x="4724400" y="642087"/>
                  </a:cubicBezTo>
                  <a:cubicBezTo>
                    <a:pt x="6540500" y="-96100"/>
                    <a:pt x="8324056" y="-58795"/>
                    <a:pt x="9182100" y="80112"/>
                  </a:cubicBezTo>
                </a:path>
              </a:pathLst>
            </a:cu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1897" tIns="60948" rIns="121897" bIns="60948" rtlCol="0" anchor="ctr"/>
            <a:lstStyle/>
            <a:p>
              <a:pPr algn="ctr"/>
              <a:endParaRPr lang="zh-CN" altLang="en-US" sz="2400">
                <a:cs typeface="+mn-ea"/>
                <a:sym typeface="+mn-lt"/>
              </a:endParaRPr>
            </a:p>
          </p:txBody>
        </p:sp>
        <p:sp>
          <p:nvSpPr>
            <p:cNvPr id="34" name="椭圆 33"/>
            <p:cNvSpPr/>
            <p:nvPr/>
          </p:nvSpPr>
          <p:spPr>
            <a:xfrm>
              <a:off x="2039202" y="4950469"/>
              <a:ext cx="287940" cy="287979"/>
            </a:xfrm>
            <a:prstGeom prst="ellipse">
              <a:avLst/>
            </a:prstGeom>
            <a:solidFill>
              <a:schemeClr val="accent1"/>
            </a:solidFill>
            <a:ln>
              <a:noFill/>
            </a:ln>
            <a:effectLst/>
            <a:scene3d>
              <a:camera prst="orthographicFront">
                <a:rot lat="0" lon="0" rev="0"/>
              </a:camera>
              <a:lightRig rig="soft" dir="t">
                <a:rot lat="0" lon="0" rev="0"/>
              </a:lightRig>
            </a:scene3d>
            <a:sp3d contourW="7620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rtlCol="0" anchor="ctr"/>
            <a:lstStyle/>
            <a:p>
              <a:pPr algn="ctr"/>
              <a:endParaRPr lang="zh-CN" altLang="en-US" sz="2400">
                <a:cs typeface="+mn-ea"/>
                <a:sym typeface="+mn-lt"/>
              </a:endParaRPr>
            </a:p>
          </p:txBody>
        </p:sp>
        <p:sp>
          <p:nvSpPr>
            <p:cNvPr id="35" name="椭圆 34"/>
            <p:cNvSpPr/>
            <p:nvPr/>
          </p:nvSpPr>
          <p:spPr>
            <a:xfrm>
              <a:off x="4022393" y="3722797"/>
              <a:ext cx="287940" cy="287979"/>
            </a:xfrm>
            <a:prstGeom prst="ellipse">
              <a:avLst/>
            </a:prstGeom>
            <a:solidFill>
              <a:schemeClr val="accent2"/>
            </a:solidFill>
            <a:ln>
              <a:noFill/>
            </a:ln>
            <a:effectLst/>
            <a:scene3d>
              <a:camera prst="orthographicFront">
                <a:rot lat="0" lon="0" rev="0"/>
              </a:camera>
              <a:lightRig rig="soft" dir="t">
                <a:rot lat="0" lon="0" rev="0"/>
              </a:lightRig>
            </a:scene3d>
            <a:sp3d contourW="7620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rtlCol="0" anchor="ctr"/>
            <a:lstStyle/>
            <a:p>
              <a:pPr algn="ctr"/>
              <a:endParaRPr lang="zh-CN" altLang="en-US" sz="2400">
                <a:cs typeface="+mn-ea"/>
                <a:sym typeface="+mn-lt"/>
              </a:endParaRPr>
            </a:p>
          </p:txBody>
        </p:sp>
        <p:sp>
          <p:nvSpPr>
            <p:cNvPr id="36" name="椭圆 35"/>
            <p:cNvSpPr/>
            <p:nvPr/>
          </p:nvSpPr>
          <p:spPr>
            <a:xfrm>
              <a:off x="6589627" y="2574980"/>
              <a:ext cx="287940" cy="287979"/>
            </a:xfrm>
            <a:prstGeom prst="ellipse">
              <a:avLst/>
            </a:prstGeom>
            <a:solidFill>
              <a:schemeClr val="accent3"/>
            </a:solidFill>
            <a:ln>
              <a:noFill/>
            </a:ln>
            <a:effectLst/>
            <a:scene3d>
              <a:camera prst="orthographicFront">
                <a:rot lat="0" lon="0" rev="0"/>
              </a:camera>
              <a:lightRig rig="soft" dir="t">
                <a:rot lat="0" lon="0" rev="0"/>
              </a:lightRig>
            </a:scene3d>
            <a:sp3d contourW="7620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rtlCol="0" anchor="ctr"/>
            <a:lstStyle/>
            <a:p>
              <a:pPr algn="ctr"/>
              <a:endParaRPr lang="zh-CN" altLang="en-US" sz="2400">
                <a:cs typeface="+mn-ea"/>
                <a:sym typeface="+mn-lt"/>
              </a:endParaRPr>
            </a:p>
          </p:txBody>
        </p:sp>
        <p:sp>
          <p:nvSpPr>
            <p:cNvPr id="37" name="椭圆 36"/>
            <p:cNvSpPr/>
            <p:nvPr/>
          </p:nvSpPr>
          <p:spPr>
            <a:xfrm>
              <a:off x="8687785" y="2065455"/>
              <a:ext cx="287940" cy="287979"/>
            </a:xfrm>
            <a:prstGeom prst="ellipse">
              <a:avLst/>
            </a:prstGeom>
            <a:solidFill>
              <a:schemeClr val="accent4"/>
            </a:solidFill>
            <a:ln>
              <a:noFill/>
            </a:ln>
            <a:effectLst/>
            <a:scene3d>
              <a:camera prst="orthographicFront">
                <a:rot lat="0" lon="0" rev="0"/>
              </a:camera>
              <a:lightRig rig="soft" dir="t">
                <a:rot lat="0" lon="0" rev="0"/>
              </a:lightRig>
            </a:scene3d>
            <a:sp3d contourW="7620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rtlCol="0" anchor="ctr"/>
            <a:lstStyle/>
            <a:p>
              <a:pPr algn="ctr"/>
              <a:endParaRPr lang="zh-CN" altLang="en-US" sz="2400">
                <a:cs typeface="+mn-ea"/>
                <a:sym typeface="+mn-lt"/>
              </a:endParaRPr>
            </a:p>
          </p:txBody>
        </p:sp>
        <p:grpSp>
          <p:nvGrpSpPr>
            <p:cNvPr id="3" name="组合 38"/>
            <p:cNvGrpSpPr/>
            <p:nvPr/>
          </p:nvGrpSpPr>
          <p:grpSpPr>
            <a:xfrm>
              <a:off x="886112" y="3141643"/>
              <a:ext cx="1532609" cy="1498492"/>
              <a:chOff x="1331640" y="1918189"/>
              <a:chExt cx="1149695" cy="1123950"/>
            </a:xfrm>
            <a:solidFill>
              <a:schemeClr val="accent1"/>
            </a:solidFill>
            <a:effectLst/>
            <a:scene3d>
              <a:camera prst="orthographicFront">
                <a:rot lat="0" lon="0" rev="0"/>
              </a:camera>
              <a:lightRig rig="glow" dir="t">
                <a:rot lat="0" lon="0" rev="4800000"/>
              </a:lightRig>
            </a:scene3d>
          </p:grpSpPr>
          <p:sp>
            <p:nvSpPr>
              <p:cNvPr id="40" name="椭圆形标注 39"/>
              <p:cNvSpPr/>
              <p:nvPr/>
            </p:nvSpPr>
            <p:spPr>
              <a:xfrm>
                <a:off x="1331640" y="1918189"/>
                <a:ext cx="1149695" cy="1123950"/>
              </a:xfrm>
              <a:prstGeom prst="wedgeEllipseCallout">
                <a:avLst>
                  <a:gd name="adj1" fmla="val 23905"/>
                  <a:gd name="adj2" fmla="val 58966"/>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TextBox 40"/>
              <p:cNvSpPr txBox="1"/>
              <p:nvPr/>
            </p:nvSpPr>
            <p:spPr>
              <a:xfrm>
                <a:off x="1521185" y="2254200"/>
                <a:ext cx="737374" cy="377102"/>
              </a:xfrm>
              <a:prstGeom prst="rect">
                <a:avLst/>
              </a:prstGeom>
              <a:noFill/>
              <a:ln>
                <a:noFill/>
              </a:ln>
              <a:effectLst>
                <a:outerShdw blurRad="190500" dist="228600" dir="2700000" algn="ctr">
                  <a:srgbClr val="000000">
                    <a:alpha val="30000"/>
                  </a:srgbClr>
                </a:outerShdw>
              </a:effectLst>
              <a:sp3d prstMaterial="matte"/>
            </p:spPr>
            <p:txBody>
              <a:bodyPr wrap="none" rtlCol="0">
                <a:spAutoFit/>
              </a:bodyPr>
              <a:lstStyle/>
              <a:p>
                <a:r>
                  <a:rPr lang="en-US" altLang="zh-CN" sz="2665" dirty="0">
                    <a:solidFill>
                      <a:schemeClr val="bg1">
                        <a:lumMod val="95000"/>
                      </a:schemeClr>
                    </a:solidFill>
                    <a:cs typeface="+mn-ea"/>
                    <a:sym typeface="+mn-lt"/>
                  </a:rPr>
                  <a:t>2015</a:t>
                </a:r>
                <a:endParaRPr lang="zh-CN" altLang="en-US" sz="2665" dirty="0">
                  <a:solidFill>
                    <a:schemeClr val="bg1">
                      <a:lumMod val="95000"/>
                    </a:schemeClr>
                  </a:solidFill>
                  <a:cs typeface="+mn-ea"/>
                  <a:sym typeface="+mn-lt"/>
                </a:endParaRPr>
              </a:p>
            </p:txBody>
          </p:sp>
        </p:grpSp>
        <p:grpSp>
          <p:nvGrpSpPr>
            <p:cNvPr id="4" name="组合 41"/>
            <p:cNvGrpSpPr/>
            <p:nvPr/>
          </p:nvGrpSpPr>
          <p:grpSpPr>
            <a:xfrm>
              <a:off x="4350870" y="3866787"/>
              <a:ext cx="1532609" cy="1498492"/>
              <a:chOff x="3694928" y="2635572"/>
              <a:chExt cx="1149695" cy="1123950"/>
            </a:xfrm>
            <a:solidFill>
              <a:schemeClr val="accent2"/>
            </a:solidFill>
            <a:effectLst/>
            <a:scene3d>
              <a:camera prst="orthographicFront">
                <a:rot lat="0" lon="0" rev="0"/>
              </a:camera>
              <a:lightRig rig="glow" dir="t">
                <a:rot lat="0" lon="0" rev="4800000"/>
              </a:lightRig>
            </a:scene3d>
          </p:grpSpPr>
          <p:sp>
            <p:nvSpPr>
              <p:cNvPr id="43" name="椭圆形标注 42"/>
              <p:cNvSpPr/>
              <p:nvPr/>
            </p:nvSpPr>
            <p:spPr>
              <a:xfrm>
                <a:off x="3694928" y="2635572"/>
                <a:ext cx="1149695" cy="1123950"/>
              </a:xfrm>
              <a:prstGeom prst="wedgeEllipseCallout">
                <a:avLst>
                  <a:gd name="adj1" fmla="val -50658"/>
                  <a:gd name="adj2" fmla="val -4018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4" name="TextBox 43"/>
              <p:cNvSpPr txBox="1"/>
              <p:nvPr/>
            </p:nvSpPr>
            <p:spPr>
              <a:xfrm>
                <a:off x="3892107" y="2997492"/>
                <a:ext cx="740982" cy="377102"/>
              </a:xfrm>
              <a:prstGeom prst="rect">
                <a:avLst/>
              </a:prstGeom>
              <a:noFill/>
              <a:ln>
                <a:noFill/>
              </a:ln>
              <a:effectLst>
                <a:outerShdw blurRad="190500" dist="228600" dir="2700000" algn="ctr">
                  <a:srgbClr val="000000">
                    <a:alpha val="30000"/>
                  </a:srgbClr>
                </a:outerShdw>
              </a:effectLst>
              <a:sp3d prstMaterial="matte"/>
            </p:spPr>
            <p:txBody>
              <a:bodyPr wrap="none" rtlCol="0">
                <a:spAutoFit/>
              </a:bodyPr>
              <a:lstStyle/>
              <a:p>
                <a:r>
                  <a:rPr lang="en-US" altLang="zh-CN" sz="2665" dirty="0">
                    <a:solidFill>
                      <a:schemeClr val="bg1">
                        <a:lumMod val="95000"/>
                      </a:schemeClr>
                    </a:solidFill>
                    <a:cs typeface="+mn-ea"/>
                    <a:sym typeface="+mn-lt"/>
                  </a:rPr>
                  <a:t>2016</a:t>
                </a:r>
                <a:endParaRPr lang="zh-CN" altLang="en-US" sz="2665" dirty="0">
                  <a:solidFill>
                    <a:schemeClr val="bg1">
                      <a:lumMod val="95000"/>
                    </a:schemeClr>
                  </a:solidFill>
                  <a:cs typeface="+mn-ea"/>
                  <a:sym typeface="+mn-lt"/>
                </a:endParaRPr>
              </a:p>
            </p:txBody>
          </p:sp>
        </p:grpSp>
        <p:grpSp>
          <p:nvGrpSpPr>
            <p:cNvPr id="5" name="组合 44"/>
            <p:cNvGrpSpPr/>
            <p:nvPr/>
          </p:nvGrpSpPr>
          <p:grpSpPr>
            <a:xfrm>
              <a:off x="5057020" y="1209030"/>
              <a:ext cx="1532609" cy="1498492"/>
              <a:chOff x="4166431" y="757076"/>
              <a:chExt cx="1149695" cy="1123950"/>
            </a:xfrm>
            <a:solidFill>
              <a:schemeClr val="accent3"/>
            </a:solidFill>
            <a:effectLst/>
            <a:scene3d>
              <a:camera prst="orthographicFront">
                <a:rot lat="0" lon="0" rev="0"/>
              </a:camera>
              <a:lightRig rig="glow" dir="t"/>
            </a:scene3d>
          </p:grpSpPr>
          <p:sp>
            <p:nvSpPr>
              <p:cNvPr id="46" name="椭圆形标注 45"/>
              <p:cNvSpPr/>
              <p:nvPr/>
            </p:nvSpPr>
            <p:spPr>
              <a:xfrm>
                <a:off x="4166431" y="757076"/>
                <a:ext cx="1149695" cy="1123950"/>
              </a:xfrm>
              <a:prstGeom prst="wedgeEllipseCallout">
                <a:avLst>
                  <a:gd name="adj1" fmla="val 47102"/>
                  <a:gd name="adj2" fmla="val 40322"/>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7" name="TextBox 46"/>
              <p:cNvSpPr txBox="1"/>
              <p:nvPr/>
            </p:nvSpPr>
            <p:spPr>
              <a:xfrm>
                <a:off x="4363610" y="1092282"/>
                <a:ext cx="726552" cy="377102"/>
              </a:xfrm>
              <a:prstGeom prst="rect">
                <a:avLst/>
              </a:prstGeom>
              <a:noFill/>
              <a:ln>
                <a:noFill/>
              </a:ln>
              <a:effectLst>
                <a:outerShdw blurRad="190500" dist="228600" dir="2700000" algn="ctr">
                  <a:srgbClr val="000000">
                    <a:alpha val="30000"/>
                  </a:srgbClr>
                </a:outerShdw>
              </a:effectLst>
              <a:sp3d prstMaterial="matte"/>
            </p:spPr>
            <p:txBody>
              <a:bodyPr wrap="none" rtlCol="0">
                <a:spAutoFit/>
              </a:bodyPr>
              <a:lstStyle/>
              <a:p>
                <a:r>
                  <a:rPr lang="en-US" altLang="zh-CN" sz="2665" dirty="0">
                    <a:solidFill>
                      <a:schemeClr val="bg1">
                        <a:lumMod val="95000"/>
                      </a:schemeClr>
                    </a:solidFill>
                    <a:cs typeface="+mn-ea"/>
                    <a:sym typeface="+mn-lt"/>
                  </a:rPr>
                  <a:t>2017</a:t>
                </a:r>
                <a:endParaRPr lang="zh-CN" altLang="en-US" sz="2665" dirty="0">
                  <a:solidFill>
                    <a:schemeClr val="bg1">
                      <a:lumMod val="95000"/>
                    </a:schemeClr>
                  </a:solidFill>
                  <a:cs typeface="+mn-ea"/>
                  <a:sym typeface="+mn-lt"/>
                </a:endParaRPr>
              </a:p>
            </p:txBody>
          </p:sp>
        </p:grpSp>
        <p:grpSp>
          <p:nvGrpSpPr>
            <p:cNvPr id="6" name="组合 47"/>
            <p:cNvGrpSpPr/>
            <p:nvPr/>
          </p:nvGrpSpPr>
          <p:grpSpPr>
            <a:xfrm>
              <a:off x="8975726" y="2315338"/>
              <a:ext cx="1532609" cy="1498492"/>
              <a:chOff x="7164288" y="1682700"/>
              <a:chExt cx="1149695" cy="1123950"/>
            </a:xfrm>
            <a:solidFill>
              <a:schemeClr val="accent4"/>
            </a:solidFill>
            <a:effectLst/>
            <a:scene3d>
              <a:camera prst="orthographicFront">
                <a:rot lat="0" lon="0" rev="0"/>
              </a:camera>
              <a:lightRig rig="glow" dir="t">
                <a:rot lat="0" lon="0" rev="4800000"/>
              </a:lightRig>
            </a:scene3d>
          </p:grpSpPr>
          <p:sp>
            <p:nvSpPr>
              <p:cNvPr id="49" name="椭圆形标注 48"/>
              <p:cNvSpPr/>
              <p:nvPr/>
            </p:nvSpPr>
            <p:spPr>
              <a:xfrm>
                <a:off x="7164288" y="1682700"/>
                <a:ext cx="1149695" cy="1123950"/>
              </a:xfrm>
              <a:prstGeom prst="wedgeEllipseCallout">
                <a:avLst>
                  <a:gd name="adj1" fmla="val -45687"/>
                  <a:gd name="adj2" fmla="val -43577"/>
                </a:avLst>
              </a:prstGeom>
              <a:grpFill/>
              <a:ln>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0" name="TextBox 49"/>
              <p:cNvSpPr txBox="1"/>
              <p:nvPr/>
            </p:nvSpPr>
            <p:spPr>
              <a:xfrm>
                <a:off x="7361467" y="2044620"/>
                <a:ext cx="740982" cy="377102"/>
              </a:xfrm>
              <a:prstGeom prst="rect">
                <a:avLst/>
              </a:prstGeom>
              <a:noFill/>
              <a:ln>
                <a:noFill/>
              </a:ln>
              <a:effectLst>
                <a:outerShdw blurRad="190500" dist="228600" dir="2700000" algn="ctr">
                  <a:srgbClr val="000000">
                    <a:alpha val="30000"/>
                  </a:srgbClr>
                </a:outerShdw>
              </a:effectLst>
              <a:sp3d prstMaterial="matte"/>
            </p:spPr>
            <p:txBody>
              <a:bodyPr wrap="none" rtlCol="0">
                <a:spAutoFit/>
              </a:bodyPr>
              <a:lstStyle/>
              <a:p>
                <a:r>
                  <a:rPr lang="en-US" altLang="zh-CN" sz="2665" dirty="0">
                    <a:solidFill>
                      <a:schemeClr val="bg1">
                        <a:lumMod val="95000"/>
                      </a:schemeClr>
                    </a:solidFill>
                    <a:cs typeface="+mn-ea"/>
                    <a:sym typeface="+mn-lt"/>
                  </a:rPr>
                  <a:t>2019</a:t>
                </a:r>
                <a:endParaRPr lang="zh-CN" altLang="en-US" sz="2665" dirty="0">
                  <a:solidFill>
                    <a:schemeClr val="bg1">
                      <a:lumMod val="95000"/>
                    </a:schemeClr>
                  </a:solidFill>
                  <a:cs typeface="+mn-ea"/>
                  <a:sym typeface="+mn-lt"/>
                </a:endParaRPr>
              </a:p>
            </p:txBody>
          </p:sp>
        </p:grpSp>
        <p:sp>
          <p:nvSpPr>
            <p:cNvPr id="51" name="TextBox 50"/>
            <p:cNvSpPr txBox="1"/>
            <p:nvPr/>
          </p:nvSpPr>
          <p:spPr>
            <a:xfrm>
              <a:off x="2928306" y="2765767"/>
              <a:ext cx="1862015" cy="553974"/>
            </a:xfrm>
            <a:prstGeom prst="rect">
              <a:avLst/>
            </a:prstGeom>
            <a:noFill/>
          </p:spPr>
          <p:txBody>
            <a:bodyPr wrap="square" lIns="121897" tIns="60948" rIns="121897" bIns="60948" rtlCol="0">
              <a:spAutoFit/>
            </a:bodyPr>
            <a:lstStyle/>
            <a:p>
              <a:pPr defTabSz="913765">
                <a:defRPr/>
              </a:pP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重点业务</a:t>
              </a:r>
              <a:r>
                <a:rPr lang="en-US"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B</a:t>
              </a: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启动，进入夏旺季营销工作</a:t>
              </a:r>
              <a:endParaRPr lang="zh-CN"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endParaRPr>
            </a:p>
          </p:txBody>
        </p:sp>
        <p:sp>
          <p:nvSpPr>
            <p:cNvPr id="52" name="TextBox 51"/>
            <p:cNvSpPr txBox="1"/>
            <p:nvPr/>
          </p:nvSpPr>
          <p:spPr>
            <a:xfrm>
              <a:off x="1642237" y="5453053"/>
              <a:ext cx="1862015" cy="759094"/>
            </a:xfrm>
            <a:prstGeom prst="rect">
              <a:avLst/>
            </a:prstGeom>
            <a:noFill/>
          </p:spPr>
          <p:txBody>
            <a:bodyPr wrap="square" lIns="121897" tIns="60948" rIns="121897" bIns="60948" rtlCol="0">
              <a:spAutoFit/>
            </a:bodyPr>
            <a:lstStyle/>
            <a:p>
              <a:pPr defTabSz="913765">
                <a:defRPr/>
              </a:pP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重点业务</a:t>
              </a:r>
              <a:r>
                <a:rPr lang="en-US"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A</a:t>
              </a: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实现开门红，完成</a:t>
              </a:r>
              <a:r>
                <a:rPr lang="en-US"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70%</a:t>
              </a: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进度</a:t>
              </a:r>
              <a:endParaRPr lang="zh-CN"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endParaRPr>
            </a:p>
            <a:p>
              <a:pPr algn="ctr"/>
              <a:endParaRPr lang="en-US" altLang="zh-CN" sz="1335" dirty="0">
                <a:solidFill>
                  <a:schemeClr val="tx1">
                    <a:lumMod val="65000"/>
                    <a:lumOff val="35000"/>
                  </a:schemeClr>
                </a:solidFill>
                <a:cs typeface="+mn-ea"/>
                <a:sym typeface="+mn-lt"/>
              </a:endParaRPr>
            </a:p>
          </p:txBody>
        </p:sp>
        <p:sp>
          <p:nvSpPr>
            <p:cNvPr id="53" name="TextBox 52"/>
            <p:cNvSpPr txBox="1"/>
            <p:nvPr/>
          </p:nvSpPr>
          <p:spPr>
            <a:xfrm>
              <a:off x="6077621" y="3106232"/>
              <a:ext cx="1862015" cy="553974"/>
            </a:xfrm>
            <a:prstGeom prst="rect">
              <a:avLst/>
            </a:prstGeom>
            <a:noFill/>
          </p:spPr>
          <p:txBody>
            <a:bodyPr wrap="square" lIns="121897" tIns="60948" rIns="121897" bIns="60948" rtlCol="0">
              <a:spAutoFit/>
            </a:bodyPr>
            <a:lstStyle/>
            <a:p>
              <a:pPr defTabSz="913765">
                <a:defRPr/>
              </a:pP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整体收入要达到序时进度，超过</a:t>
              </a:r>
              <a:r>
                <a:rPr lang="en-US"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50%</a:t>
              </a: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以上</a:t>
              </a:r>
              <a:endParaRPr lang="zh-CN"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endParaRPr>
            </a:p>
          </p:txBody>
        </p:sp>
        <p:sp>
          <p:nvSpPr>
            <p:cNvPr id="54" name="TextBox 53"/>
            <p:cNvSpPr txBox="1"/>
            <p:nvPr/>
          </p:nvSpPr>
          <p:spPr>
            <a:xfrm>
              <a:off x="8879737" y="1292564"/>
              <a:ext cx="1862015" cy="553974"/>
            </a:xfrm>
            <a:prstGeom prst="rect">
              <a:avLst/>
            </a:prstGeom>
            <a:noFill/>
          </p:spPr>
          <p:txBody>
            <a:bodyPr wrap="square" lIns="121897" tIns="60948" rIns="121897" bIns="60948" rtlCol="0">
              <a:spAutoFit/>
            </a:bodyPr>
            <a:lstStyle/>
            <a:p>
              <a:pPr defTabSz="913765">
                <a:defRPr/>
              </a:pP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重点业务</a:t>
              </a:r>
              <a:r>
                <a:rPr lang="en-US"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C</a:t>
              </a:r>
              <a:r>
                <a:rPr lang="zh-CN" altLang="en-US"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rPr>
                <a:t>进入攻坚阶段</a:t>
              </a:r>
              <a:endParaRPr lang="zh-CN" altLang="zh-CN" sz="1400" kern="0" dirty="0">
                <a:solidFill>
                  <a:srgbClr val="354A5E">
                    <a:lumMod val="50000"/>
                  </a:srgbClr>
                </a:solidFill>
                <a:latin typeface="字体视界-NWE粗楷体" panose="02000500000000000000" pitchFamily="2" charset="-122"/>
                <a:ea typeface="字体视界-NWE粗楷体" panose="02000500000000000000" pitchFamily="2" charset="-122"/>
                <a:cs typeface="+mn-ea"/>
                <a:sym typeface="+mn-lt"/>
              </a:endParaRPr>
            </a:p>
          </p:txBody>
        </p:sp>
      </p:grpSp>
      <p:grpSp>
        <p:nvGrpSpPr>
          <p:cNvPr id="8" name="组合 7"/>
          <p:cNvGrpSpPr/>
          <p:nvPr/>
        </p:nvGrpSpPr>
        <p:grpSpPr>
          <a:xfrm>
            <a:off x="2" y="-15241"/>
            <a:ext cx="12709234" cy="6914184"/>
            <a:chOff x="2" y="-15241"/>
            <a:chExt cx="12709234" cy="6914184"/>
          </a:xfrm>
        </p:grpSpPr>
        <p:sp>
          <p:nvSpPr>
            <p:cNvPr id="23" name="文本框 22"/>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24" name="矩形 23"/>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文本框 24"/>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7" name="矩形 6"/>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r="23979"/>
          <a:stretch>
            <a:fillRect/>
          </a:stretch>
        </p:blipFill>
        <p:spPr>
          <a:xfrm>
            <a:off x="323850" y="948951"/>
            <a:ext cx="5421609" cy="5039288"/>
          </a:xfrm>
          <a:prstGeom prst="rect">
            <a:avLst/>
          </a:prstGeom>
        </p:spPr>
      </p:pic>
      <p:sp>
        <p:nvSpPr>
          <p:cNvPr id="13" name="矩形 12"/>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14" name="矩形 13"/>
          <p:cNvSpPr/>
          <p:nvPr/>
        </p:nvSpPr>
        <p:spPr>
          <a:xfrm>
            <a:off x="6287806" y="2237219"/>
            <a:ext cx="5186036" cy="1015663"/>
          </a:xfrm>
          <a:prstGeom prst="rect">
            <a:avLst/>
          </a:prstGeom>
        </p:spPr>
        <p:txBody>
          <a:bodyPr wrap="none" lIns="91440" tIns="45720" rIns="91440" bIns="45720">
            <a:spAutoFit/>
          </a:bodyPr>
          <a:lstStyle/>
          <a:p>
            <a:pPr algn="r" defTabSz="914400"/>
            <a:r>
              <a:rPr lang="zh-CN" altLang="en-US" sz="6000" dirty="0">
                <a:solidFill>
                  <a:prstClr val="black"/>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感谢您的欣赏</a:t>
            </a:r>
            <a:r>
              <a:rPr lang="en-US" altLang="zh-CN" sz="6000" dirty="0">
                <a:solidFill>
                  <a:prstClr val="black"/>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a:t>
            </a:r>
            <a:endParaRPr lang="zh-CN" altLang="en-US" sz="6000" dirty="0">
              <a:solidFill>
                <a:prstClr val="black"/>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15" name="矩形 14"/>
          <p:cNvSpPr/>
          <p:nvPr/>
        </p:nvSpPr>
        <p:spPr>
          <a:xfrm>
            <a:off x="5382710" y="3400294"/>
            <a:ext cx="6091132" cy="613694"/>
          </a:xfrm>
          <a:prstGeom prst="rect">
            <a:avLst/>
          </a:prstGeom>
        </p:spPr>
        <p:txBody>
          <a:bodyPr wrap="square" lIns="91440" tIns="45720" rIns="91440" bIns="45720">
            <a:spAutoFit/>
          </a:bodyPr>
          <a:lstStyle/>
          <a:p>
            <a:pPr algn="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16" name="文本框 13"/>
          <p:cNvSpPr txBox="1"/>
          <p:nvPr/>
        </p:nvSpPr>
        <p:spPr>
          <a:xfrm>
            <a:off x="7686674" y="4173069"/>
            <a:ext cx="3710967" cy="337185"/>
          </a:xfrm>
          <a:prstGeom prst="rect">
            <a:avLst/>
          </a:prstGeom>
          <a:solidFill>
            <a:srgbClr val="155382"/>
          </a:solidFill>
        </p:spPr>
        <p:txBody>
          <a:bodyPr wrap="square" lIns="91440" tIns="45720" rIns="91440" bIns="45720" rtlCol="0">
            <a:spAutoFit/>
          </a:bodyPr>
          <a:lstStyle/>
          <a:p>
            <a:pPr algn="r" defTabSz="914400"/>
            <a:r>
              <a:rPr lang="zh-CN" altLang="en-US"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汇报人：喜爱</a:t>
            </a:r>
            <a:r>
              <a:rPr lang="en-US" altLang="zh-CN"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PPT      </a:t>
            </a:r>
            <a:r>
              <a:rPr lang="zh-CN" altLang="en-US"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时间：</a:t>
            </a:r>
            <a:r>
              <a:rPr lang="en-US" altLang="zh-CN" sz="1600" b="1">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20XX.X</a:t>
            </a:r>
            <a:endParaRPr lang="zh-CN" altLang="en-US" sz="1600" b="1" dirty="0">
              <a:solidFill>
                <a:prstClr val="white"/>
              </a:solidFill>
              <a:latin typeface="汉仪粗宋简" panose="02010600000101010101" pitchFamily="2" charset="-122"/>
              <a:ea typeface="汉仪粗宋简" panose="02010600000101010101" pitchFamily="2" charset="-122"/>
              <a:cs typeface="+mn-ea"/>
              <a:sym typeface="字魂36号-正文宋楷" panose="00000500000000000000" pitchFamily="2" charset="-122"/>
            </a:endParaRPr>
          </a:p>
        </p:txBody>
      </p:sp>
      <p:sp>
        <p:nvSpPr>
          <p:cNvPr id="17" name="矩形 16"/>
          <p:cNvSpPr/>
          <p:nvPr/>
        </p:nvSpPr>
        <p:spPr>
          <a:xfrm>
            <a:off x="582139" y="18022"/>
            <a:ext cx="1842448"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公司 </a:t>
            </a:r>
            <a:r>
              <a:rPr lang="en-US" altLang="zh-CN"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LOGO</a:t>
            </a:r>
            <a:endParaRPr lang="zh-CN" altLang="en-US" sz="2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6" name="文本框 5"/>
          <p:cNvSpPr txBox="1"/>
          <p:nvPr/>
        </p:nvSpPr>
        <p:spPr>
          <a:xfrm>
            <a:off x="6206517" y="4702810"/>
            <a:ext cx="4775808" cy="1862048"/>
          </a:xfrm>
          <a:prstGeom prst="rect">
            <a:avLst/>
          </a:prstGeom>
          <a:noFill/>
        </p:spPr>
        <p:txBody>
          <a:bodyPr wrap="square" rtlCol="0">
            <a:spAutoFit/>
          </a:bodyPr>
          <a:lstStyle/>
          <a:p>
            <a:r>
              <a:rPr lang="en-US" altLang="zh-CN" sz="11500" b="1" i="1" dirty="0">
                <a:solidFill>
                  <a:srgbClr val="1F365F">
                    <a:alpha val="10000"/>
                  </a:srgbClr>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rPr>
              <a:t>SWOT</a:t>
            </a:r>
            <a:endParaRPr lang="zh-CN" altLang="en-US" sz="11500" b="1" i="1" dirty="0">
              <a:solidFill>
                <a:srgbClr val="1F365F">
                  <a:alpha val="10000"/>
                </a:srgbClr>
              </a:solidFill>
              <a:effectLst>
                <a:outerShdw blurRad="38100" dist="38100" dir="2700000" algn="tl">
                  <a:srgbClr val="000000">
                    <a:alpha val="43137"/>
                  </a:srgbClr>
                </a:outerShdw>
              </a:effectLst>
              <a:latin typeface="庞门正道标题体" panose="02010600030101010101" pitchFamily="2" charset="-122"/>
              <a:ea typeface="庞门正道标题体" panose="02010600030101010101" pitchFamily="2" charset="-122"/>
            </a:endParaRPr>
          </a:p>
        </p:txBody>
      </p:sp>
      <p:grpSp>
        <p:nvGrpSpPr>
          <p:cNvPr id="22" name="组合 21"/>
          <p:cNvGrpSpPr/>
          <p:nvPr/>
        </p:nvGrpSpPr>
        <p:grpSpPr>
          <a:xfrm>
            <a:off x="9097818" y="953939"/>
            <a:ext cx="1972404" cy="1135868"/>
            <a:chOff x="9097818" y="953939"/>
            <a:chExt cx="1972404" cy="1135868"/>
          </a:xfrm>
        </p:grpSpPr>
        <p:grpSp>
          <p:nvGrpSpPr>
            <p:cNvPr id="19" name="组合 18"/>
            <p:cNvGrpSpPr/>
            <p:nvPr/>
          </p:nvGrpSpPr>
          <p:grpSpPr>
            <a:xfrm>
              <a:off x="9097818" y="953939"/>
              <a:ext cx="1972404" cy="1135868"/>
              <a:chOff x="9097818" y="953939"/>
              <a:chExt cx="1972404" cy="1135868"/>
            </a:xfrm>
          </p:grpSpPr>
          <p:pic>
            <p:nvPicPr>
              <p:cNvPr id="18" name="图片 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2" b="20283" l="48615" r="73251"/>
                        </a14:imgEffect>
                      </a14:imgLayer>
                    </a14:imgProps>
                  </a:ext>
                  <a:ext uri="{28A0092B-C50C-407E-A947-70E740481C1C}">
                    <a14:useLocalDpi xmlns:a14="http://schemas.microsoft.com/office/drawing/2010/main" val="0"/>
                  </a:ext>
                </a:extLst>
              </a:blip>
              <a:srcRect l="48364" r="23979" b="77460"/>
              <a:stretch>
                <a:fillRect/>
              </a:stretch>
            </p:blipFill>
            <p:spPr>
              <a:xfrm>
                <a:off x="9097818" y="953939"/>
                <a:ext cx="1972404" cy="1135868"/>
              </a:xfrm>
              <a:prstGeom prst="rect">
                <a:avLst/>
              </a:prstGeom>
            </p:spPr>
          </p:pic>
          <p:sp>
            <p:nvSpPr>
              <p:cNvPr id="7" name="矩形 6"/>
              <p:cNvSpPr/>
              <p:nvPr/>
            </p:nvSpPr>
            <p:spPr>
              <a:xfrm>
                <a:off x="9393382" y="1487055"/>
                <a:ext cx="1108363" cy="203200"/>
              </a:xfrm>
              <a:prstGeom prst="rect">
                <a:avLst/>
              </a:prstGeom>
              <a:solidFill>
                <a:srgbClr val="1F3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9268690" y="1426043"/>
              <a:ext cx="1357746" cy="369332"/>
            </a:xfrm>
            <a:prstGeom prst="rect">
              <a:avLst/>
            </a:prstGeom>
            <a:noFill/>
          </p:spPr>
          <p:txBody>
            <a:bodyPr wrap="square" rtlCol="0">
              <a:spAutoFit/>
            </a:bodyPr>
            <a:lstStyle/>
            <a:p>
              <a:r>
                <a:rPr lang="en-US" altLang="zh-CN" dirty="0">
                  <a:solidFill>
                    <a:schemeClr val="bg1"/>
                  </a:solidFill>
                </a:rPr>
                <a:t>ANALYSIS</a:t>
              </a:r>
              <a:endParaRPr lang="zh-CN" altLang="en-US" dirty="0">
                <a:solidFill>
                  <a:schemeClr val="bg1"/>
                </a:solidFill>
              </a:endParaRPr>
            </a:p>
          </p:txBody>
        </p:sp>
      </p:grpSp>
    </p:spTree>
  </p:cSld>
  <p:clrMapOvr>
    <a:masterClrMapping/>
  </p:clrMapOvr>
  <p:transition spd="slow" advTm="9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50" presetClass="entr" presetSubtype="0" decel="10000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strVal val="#ppt_w+.3"/>
                                          </p:val>
                                        </p:tav>
                                        <p:tav tm="100000">
                                          <p:val>
                                            <p:strVal val="#ppt_w"/>
                                          </p:val>
                                        </p:tav>
                                      </p:tavLst>
                                    </p:anim>
                                    <p:anim calcmode="lin" valueType="num">
                                      <p:cBhvr>
                                        <p:cTn id="25" dur="1000" fill="hold"/>
                                        <p:tgtEl>
                                          <p:spTgt spid="14"/>
                                        </p:tgtEl>
                                        <p:attrNameLst>
                                          <p:attrName>ppt_h</p:attrName>
                                        </p:attrNameLst>
                                      </p:cBhvr>
                                      <p:tavLst>
                                        <p:tav tm="0">
                                          <p:val>
                                            <p:strVal val="#ppt_h"/>
                                          </p:val>
                                        </p:tav>
                                        <p:tav tm="100000">
                                          <p:val>
                                            <p:strVal val="#ppt_h"/>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5" grpId="0"/>
      <p:bldP spid="16" grpId="0" bldLvl="0" animBg="1"/>
      <p:bldP spid="17"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3979"/>
          <a:stretch>
            <a:fillRect/>
          </a:stretch>
        </p:blipFill>
        <p:spPr>
          <a:xfrm>
            <a:off x="6096000" y="940248"/>
            <a:ext cx="5421609" cy="5039288"/>
          </a:xfrm>
          <a:prstGeom prst="rect">
            <a:avLst/>
          </a:prstGeom>
        </p:spPr>
      </p:pic>
      <p:sp>
        <p:nvSpPr>
          <p:cNvPr id="2" name="矩形 1"/>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 name="矩形 2"/>
          <p:cNvSpPr/>
          <p:nvPr/>
        </p:nvSpPr>
        <p:spPr>
          <a:xfrm>
            <a:off x="582139" y="1828161"/>
            <a:ext cx="2503183"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a:r>
              <a:rPr lang="en-US" altLang="zh-CN"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PART 01</a:t>
            </a:r>
            <a:endParaRPr lang="zh-CN" altLang="en-US"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5" name="矩形 4"/>
          <p:cNvSpPr/>
          <p:nvPr/>
        </p:nvSpPr>
        <p:spPr>
          <a:xfrm>
            <a:off x="810429" y="3759970"/>
            <a:ext cx="6091132" cy="613694"/>
          </a:xfrm>
          <a:prstGeom prst="rect">
            <a:avLst/>
          </a:prstGeom>
        </p:spPr>
        <p:txBody>
          <a:bodyPr wrap="square" lIns="91440" tIns="45720" rIns="91440" bIns="45720">
            <a:spAutoFit/>
          </a:bodyPr>
          <a:lstStyle/>
          <a:p>
            <a:pP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6" name="矩形 5"/>
          <p:cNvSpPr/>
          <p:nvPr/>
        </p:nvSpPr>
        <p:spPr>
          <a:xfrm>
            <a:off x="810429" y="2928973"/>
            <a:ext cx="3656796" cy="1446550"/>
          </a:xfrm>
          <a:prstGeom prst="rect">
            <a:avLst/>
          </a:prstGeom>
          <a:noFill/>
          <a:effectLst>
            <a:reflection blurRad="6350" stA="50000" endA="300" endPos="90000" dir="5400000" sy="-100000" algn="bl" rotWithShape="0"/>
          </a:effectLst>
        </p:spPr>
        <p:txBody>
          <a:bodyPr wrap="square" lIns="91440" tIns="45720" rIns="91440" bIns="45720">
            <a:spAutoFit/>
          </a:bodyPr>
          <a:lstStyle/>
          <a:p>
            <a:pPr defTabSz="914400">
              <a:defRPr/>
            </a:pPr>
            <a:r>
              <a:rPr lang="zh-CN" altLang="en-US" sz="4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总体经营情况</a:t>
            </a:r>
          </a:p>
          <a:p>
            <a:pPr defTabSz="914400">
              <a:defRPr/>
            </a:pP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6"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5781" y="2592463"/>
            <a:ext cx="10173991" cy="3825716"/>
            <a:chOff x="1105781" y="2592463"/>
            <a:chExt cx="10173991" cy="3825716"/>
          </a:xfrm>
        </p:grpSpPr>
        <p:sp>
          <p:nvSpPr>
            <p:cNvPr id="4" name="矩形 3"/>
            <p:cNvSpPr/>
            <p:nvPr/>
          </p:nvSpPr>
          <p:spPr>
            <a:xfrm>
              <a:off x="2691864" y="2731933"/>
              <a:ext cx="863829"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cs typeface="+mn-ea"/>
                  <a:sym typeface="+mn-lt"/>
                </a:rPr>
                <a:t>22%</a:t>
              </a:r>
              <a:endParaRPr lang="zh-CN" altLang="en-US" sz="1865" b="1" dirty="0">
                <a:cs typeface="+mn-ea"/>
                <a:sym typeface="+mn-lt"/>
              </a:endParaRPr>
            </a:p>
          </p:txBody>
        </p:sp>
        <p:sp>
          <p:nvSpPr>
            <p:cNvPr id="7" name="矩形 6"/>
            <p:cNvSpPr/>
            <p:nvPr/>
          </p:nvSpPr>
          <p:spPr>
            <a:xfrm>
              <a:off x="8684820" y="2731933"/>
              <a:ext cx="863829"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cs typeface="+mn-ea"/>
                  <a:sym typeface="+mn-lt"/>
                </a:rPr>
                <a:t>14%</a:t>
              </a:r>
              <a:endParaRPr lang="zh-CN" altLang="en-US" sz="1865" b="1" dirty="0">
                <a:cs typeface="+mn-ea"/>
                <a:sym typeface="+mn-lt"/>
              </a:endParaRPr>
            </a:p>
          </p:txBody>
        </p:sp>
        <p:sp>
          <p:nvSpPr>
            <p:cNvPr id="8" name="矩形 7"/>
            <p:cNvSpPr/>
            <p:nvPr/>
          </p:nvSpPr>
          <p:spPr>
            <a:xfrm>
              <a:off x="8684821" y="3211988"/>
              <a:ext cx="259495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cs typeface="+mn-ea"/>
                  <a:sym typeface="+mn-lt"/>
                </a:rPr>
                <a:t>77%</a:t>
              </a:r>
              <a:endParaRPr lang="zh-CN" altLang="en-US" sz="1865" b="1" dirty="0">
                <a:cs typeface="+mn-ea"/>
                <a:sym typeface="+mn-lt"/>
              </a:endParaRPr>
            </a:p>
          </p:txBody>
        </p:sp>
        <p:sp>
          <p:nvSpPr>
            <p:cNvPr id="9" name="矩形 8"/>
            <p:cNvSpPr/>
            <p:nvPr/>
          </p:nvSpPr>
          <p:spPr>
            <a:xfrm>
              <a:off x="2108780" y="3211988"/>
              <a:ext cx="14469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cs typeface="+mn-ea"/>
                  <a:sym typeface="+mn-lt"/>
                </a:rPr>
                <a:t>51%</a:t>
              </a:r>
              <a:endParaRPr lang="zh-CN" altLang="en-US" sz="1865" b="1" dirty="0">
                <a:cs typeface="+mn-ea"/>
                <a:sym typeface="+mn-lt"/>
              </a:endParaRPr>
            </a:p>
          </p:txBody>
        </p:sp>
        <p:sp>
          <p:nvSpPr>
            <p:cNvPr id="10" name="矩形 9"/>
            <p:cNvSpPr/>
            <p:nvPr/>
          </p:nvSpPr>
          <p:spPr>
            <a:xfrm>
              <a:off x="1105781" y="3696555"/>
              <a:ext cx="2449913"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cs typeface="+mn-ea"/>
                  <a:sym typeface="+mn-lt"/>
                </a:rPr>
                <a:t>83%</a:t>
              </a:r>
              <a:endParaRPr lang="zh-CN" altLang="en-US" sz="1865" b="1" dirty="0">
                <a:cs typeface="+mn-ea"/>
                <a:sym typeface="+mn-lt"/>
              </a:endParaRPr>
            </a:p>
          </p:txBody>
        </p:sp>
        <p:sp>
          <p:nvSpPr>
            <p:cNvPr id="11" name="矩形 10"/>
            <p:cNvSpPr/>
            <p:nvPr/>
          </p:nvSpPr>
          <p:spPr>
            <a:xfrm>
              <a:off x="1636072" y="4176608"/>
              <a:ext cx="1919621"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cs typeface="+mn-ea"/>
                  <a:sym typeface="+mn-lt"/>
                </a:rPr>
                <a:t>69%</a:t>
              </a:r>
              <a:endParaRPr lang="zh-CN" altLang="en-US" sz="1865" b="1" dirty="0">
                <a:cs typeface="+mn-ea"/>
                <a:sym typeface="+mn-lt"/>
              </a:endParaRPr>
            </a:p>
          </p:txBody>
        </p:sp>
        <p:sp>
          <p:nvSpPr>
            <p:cNvPr id="12" name="矩形 11"/>
            <p:cNvSpPr/>
            <p:nvPr/>
          </p:nvSpPr>
          <p:spPr>
            <a:xfrm>
              <a:off x="8684820" y="4176608"/>
              <a:ext cx="212602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cs typeface="+mn-ea"/>
                  <a:sym typeface="+mn-lt"/>
                </a:rPr>
                <a:t>69%</a:t>
              </a:r>
              <a:endParaRPr lang="zh-CN" altLang="en-US" sz="1865" b="1" dirty="0">
                <a:cs typeface="+mn-ea"/>
                <a:sym typeface="+mn-lt"/>
              </a:endParaRPr>
            </a:p>
          </p:txBody>
        </p:sp>
        <p:sp>
          <p:nvSpPr>
            <p:cNvPr id="13" name="矩形 12"/>
            <p:cNvSpPr/>
            <p:nvPr/>
          </p:nvSpPr>
          <p:spPr>
            <a:xfrm>
              <a:off x="8684820" y="3696555"/>
              <a:ext cx="191962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cs typeface="+mn-ea"/>
                  <a:sym typeface="+mn-lt"/>
                </a:rPr>
                <a:t>51%</a:t>
              </a:r>
              <a:endParaRPr lang="zh-CN" altLang="en-US" sz="1865" b="1" dirty="0">
                <a:cs typeface="+mn-ea"/>
                <a:sym typeface="+mn-lt"/>
              </a:endParaRPr>
            </a:p>
          </p:txBody>
        </p:sp>
        <p:sp>
          <p:nvSpPr>
            <p:cNvPr id="14" name="KSO_Shape"/>
            <p:cNvSpPr/>
            <p:nvPr/>
          </p:nvSpPr>
          <p:spPr bwMode="auto">
            <a:xfrm>
              <a:off x="4465116" y="2592463"/>
              <a:ext cx="855784" cy="1031383"/>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chemeClr val="accent2"/>
            </a:solidFill>
            <a:ln>
              <a:noFill/>
            </a:ln>
          </p:spPr>
          <p:txBody>
            <a:bodyPr lIns="91412" tIns="45705" rIns="91412" bIns="45705" anchor="ctr">
              <a:scene3d>
                <a:camera prst="orthographicFront"/>
                <a:lightRig rig="threePt" dir="t"/>
              </a:scene3d>
              <a:sp3d contourW="12700">
                <a:contourClr>
                  <a:srgbClr val="FFFFFF"/>
                </a:contourClr>
              </a:sp3d>
            </a:bodyPr>
            <a:lstStyle/>
            <a:p>
              <a:pPr algn="ctr">
                <a:defRPr/>
              </a:pPr>
              <a:endParaRPr lang="zh-CN" altLang="en-US" sz="3200" dirty="0">
                <a:solidFill>
                  <a:srgbClr val="FFFFFF"/>
                </a:solidFill>
                <a:cs typeface="+mn-ea"/>
                <a:sym typeface="+mn-lt"/>
              </a:endParaRPr>
            </a:p>
          </p:txBody>
        </p:sp>
        <p:sp>
          <p:nvSpPr>
            <p:cNvPr id="15" name="KSO_Shape"/>
            <p:cNvSpPr/>
            <p:nvPr/>
          </p:nvSpPr>
          <p:spPr bwMode="auto">
            <a:xfrm>
              <a:off x="6768664" y="2606608"/>
              <a:ext cx="733233" cy="1014000"/>
            </a:xfrm>
            <a:custGeom>
              <a:avLst/>
              <a:gdLst>
                <a:gd name="T0" fmla="*/ 1050753 w 1574800"/>
                <a:gd name="T1" fmla="*/ 1027197 h 2178050"/>
                <a:gd name="T2" fmla="*/ 1140746 w 1574800"/>
                <a:gd name="T3" fmla="*/ 1070781 h 2178050"/>
                <a:gd name="T4" fmla="*/ 1277958 w 1574800"/>
                <a:gd name="T5" fmla="*/ 1192097 h 2178050"/>
                <a:gd name="T6" fmla="*/ 1349341 w 1574800"/>
                <a:gd name="T7" fmla="*/ 1299532 h 2178050"/>
                <a:gd name="T8" fmla="*/ 1370173 w 1574800"/>
                <a:gd name="T9" fmla="*/ 1411686 h 2178050"/>
                <a:gd name="T10" fmla="*/ 1374617 w 1574800"/>
                <a:gd name="T11" fmla="*/ 1807837 h 2178050"/>
                <a:gd name="T12" fmla="*/ 1187687 w 1574800"/>
                <a:gd name="T13" fmla="*/ 1574644 h 2178050"/>
                <a:gd name="T14" fmla="*/ 1174077 w 1574800"/>
                <a:gd name="T15" fmla="*/ 1549381 h 2178050"/>
                <a:gd name="T16" fmla="*/ 184986 w 1574800"/>
                <a:gd name="T17" fmla="*/ 1539387 h 2178050"/>
                <a:gd name="T18" fmla="*/ 180542 w 1574800"/>
                <a:gd name="T19" fmla="*/ 1640993 h 2178050"/>
                <a:gd name="T20" fmla="*/ 277 w 1574800"/>
                <a:gd name="T21" fmla="*/ 1555211 h 2178050"/>
                <a:gd name="T22" fmla="*/ 10833 w 1574800"/>
                <a:gd name="T23" fmla="*/ 1391421 h 2178050"/>
                <a:gd name="T24" fmla="*/ 45274 w 1574800"/>
                <a:gd name="T25" fmla="*/ 1288427 h 2178050"/>
                <a:gd name="T26" fmla="*/ 104714 w 1574800"/>
                <a:gd name="T27" fmla="*/ 1202090 h 2178050"/>
                <a:gd name="T28" fmla="*/ 183041 w 1574800"/>
                <a:gd name="T29" fmla="*/ 1132411 h 2178050"/>
                <a:gd name="T30" fmla="*/ 343307 w 1574800"/>
                <a:gd name="T31" fmla="*/ 1049961 h 2178050"/>
                <a:gd name="T32" fmla="*/ 483018 w 1574800"/>
                <a:gd name="T33" fmla="*/ 1017202 h 2178050"/>
                <a:gd name="T34" fmla="*/ 896320 w 1574800"/>
                <a:gd name="T35" fmla="*/ 1037745 h 2178050"/>
                <a:gd name="T36" fmla="*/ 954371 w 1574800"/>
                <a:gd name="T37" fmla="*/ 1013871 h 2178050"/>
                <a:gd name="T38" fmla="*/ 713978 w 1574800"/>
                <a:gd name="T39" fmla="*/ 24147 h 2178050"/>
                <a:gd name="T40" fmla="*/ 794822 w 1574800"/>
                <a:gd name="T41" fmla="*/ 35803 h 2178050"/>
                <a:gd name="T42" fmla="*/ 921226 w 1574800"/>
                <a:gd name="T43" fmla="*/ 70775 h 2178050"/>
                <a:gd name="T44" fmla="*/ 1014294 w 1574800"/>
                <a:gd name="T45" fmla="*/ 142658 h 2178050"/>
                <a:gd name="T46" fmla="*/ 1062078 w 1574800"/>
                <a:gd name="T47" fmla="*/ 213433 h 2178050"/>
                <a:gd name="T48" fmla="*/ 1122641 w 1574800"/>
                <a:gd name="T49" fmla="*/ 371078 h 2178050"/>
                <a:gd name="T50" fmla="*/ 1148477 w 1574800"/>
                <a:gd name="T51" fmla="*/ 516513 h 2178050"/>
                <a:gd name="T52" fmla="*/ 1143199 w 1574800"/>
                <a:gd name="T53" fmla="*/ 643073 h 2178050"/>
                <a:gd name="T54" fmla="*/ 1126808 w 1574800"/>
                <a:gd name="T55" fmla="*/ 780458 h 2178050"/>
                <a:gd name="T56" fmla="*/ 1139031 w 1574800"/>
                <a:gd name="T57" fmla="*/ 856228 h 2178050"/>
                <a:gd name="T58" fmla="*/ 1168202 w 1574800"/>
                <a:gd name="T59" fmla="*/ 900080 h 2178050"/>
                <a:gd name="T60" fmla="*/ 1226543 w 1574800"/>
                <a:gd name="T61" fmla="*/ 926170 h 2178050"/>
                <a:gd name="T62" fmla="*/ 1262658 w 1574800"/>
                <a:gd name="T63" fmla="*/ 938382 h 2178050"/>
                <a:gd name="T64" fmla="*/ 1221819 w 1574800"/>
                <a:gd name="T65" fmla="*/ 994446 h 2178050"/>
                <a:gd name="T66" fmla="*/ 1158756 w 1574800"/>
                <a:gd name="T67" fmla="*/ 1018870 h 2178050"/>
                <a:gd name="T68" fmla="*/ 1096526 w 1574800"/>
                <a:gd name="T69" fmla="*/ 1012209 h 2178050"/>
                <a:gd name="T70" fmla="*/ 954008 w 1574800"/>
                <a:gd name="T71" fmla="*/ 912015 h 2178050"/>
                <a:gd name="T72" fmla="*/ 971511 w 1574800"/>
                <a:gd name="T73" fmla="*/ 669717 h 2178050"/>
                <a:gd name="T74" fmla="*/ 941507 w 1574800"/>
                <a:gd name="T75" fmla="*/ 750761 h 2178050"/>
                <a:gd name="T76" fmla="*/ 868720 w 1574800"/>
                <a:gd name="T77" fmla="*/ 898971 h 2178050"/>
                <a:gd name="T78" fmla="*/ 797600 w 1574800"/>
                <a:gd name="T79" fmla="*/ 964471 h 2178050"/>
                <a:gd name="T80" fmla="*/ 737314 w 1574800"/>
                <a:gd name="T81" fmla="*/ 987230 h 2178050"/>
                <a:gd name="T82" fmla="*/ 675084 w 1574800"/>
                <a:gd name="T83" fmla="*/ 986952 h 2178050"/>
                <a:gd name="T84" fmla="*/ 583406 w 1574800"/>
                <a:gd name="T85" fmla="*/ 938382 h 2178050"/>
                <a:gd name="T86" fmla="*/ 500896 w 1574800"/>
                <a:gd name="T87" fmla="*/ 827641 h 2178050"/>
                <a:gd name="T88" fmla="*/ 440889 w 1574800"/>
                <a:gd name="T89" fmla="*/ 676378 h 2178050"/>
                <a:gd name="T90" fmla="*/ 462003 w 1574800"/>
                <a:gd name="T91" fmla="*/ 886481 h 2178050"/>
                <a:gd name="T92" fmla="*/ 333653 w 1574800"/>
                <a:gd name="T93" fmla="*/ 1010266 h 2178050"/>
                <a:gd name="T94" fmla="*/ 269201 w 1574800"/>
                <a:gd name="T95" fmla="*/ 1019147 h 2178050"/>
                <a:gd name="T96" fmla="*/ 207248 w 1574800"/>
                <a:gd name="T97" fmla="*/ 999164 h 2178050"/>
                <a:gd name="T98" fmla="*/ 163909 w 1574800"/>
                <a:gd name="T99" fmla="*/ 947263 h 2178050"/>
                <a:gd name="T100" fmla="*/ 195580 w 1574800"/>
                <a:gd name="T101" fmla="*/ 929778 h 2178050"/>
                <a:gd name="T102" fmla="*/ 269478 w 1574800"/>
                <a:gd name="T103" fmla="*/ 912015 h 2178050"/>
                <a:gd name="T104" fmla="*/ 306983 w 1574800"/>
                <a:gd name="T105" fmla="*/ 873436 h 2178050"/>
                <a:gd name="T106" fmla="*/ 326708 w 1574800"/>
                <a:gd name="T107" fmla="*/ 803772 h 2178050"/>
                <a:gd name="T108" fmla="*/ 310594 w 1574800"/>
                <a:gd name="T109" fmla="*/ 657506 h 2178050"/>
                <a:gd name="T110" fmla="*/ 291703 w 1574800"/>
                <a:gd name="T111" fmla="*/ 481819 h 2178050"/>
                <a:gd name="T112" fmla="*/ 316985 w 1574800"/>
                <a:gd name="T113" fmla="*/ 321675 h 2178050"/>
                <a:gd name="T114" fmla="*/ 379492 w 1574800"/>
                <a:gd name="T115" fmla="*/ 182625 h 2178050"/>
                <a:gd name="T116" fmla="*/ 426443 w 1574800"/>
                <a:gd name="T117" fmla="*/ 123785 h 2178050"/>
                <a:gd name="T118" fmla="*/ 498396 w 1574800"/>
                <a:gd name="T119" fmla="*/ 66889 h 2178050"/>
                <a:gd name="T120" fmla="*/ 639803 w 1574800"/>
                <a:gd name="T121" fmla="*/ 11657 h 2178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4800" h="2178050">
                  <a:moveTo>
                    <a:pt x="1102138" y="1158875"/>
                  </a:moveTo>
                  <a:lnTo>
                    <a:pt x="1112931" y="1159193"/>
                  </a:lnTo>
                  <a:lnTo>
                    <a:pt x="1124359" y="1159510"/>
                  </a:lnTo>
                  <a:lnTo>
                    <a:pt x="1135469" y="1160462"/>
                  </a:lnTo>
                  <a:lnTo>
                    <a:pt x="1146579" y="1161732"/>
                  </a:lnTo>
                  <a:lnTo>
                    <a:pt x="1157372" y="1163636"/>
                  </a:lnTo>
                  <a:lnTo>
                    <a:pt x="1168165" y="1165858"/>
                  </a:lnTo>
                  <a:lnTo>
                    <a:pt x="1179275" y="1168397"/>
                  </a:lnTo>
                  <a:lnTo>
                    <a:pt x="1190068" y="1171571"/>
                  </a:lnTo>
                  <a:lnTo>
                    <a:pt x="1200861" y="1174428"/>
                  </a:lnTo>
                  <a:lnTo>
                    <a:pt x="1211653" y="1178237"/>
                  </a:lnTo>
                  <a:lnTo>
                    <a:pt x="1222129" y="1182363"/>
                  </a:lnTo>
                  <a:lnTo>
                    <a:pt x="1232604" y="1186489"/>
                  </a:lnTo>
                  <a:lnTo>
                    <a:pt x="1243080" y="1190933"/>
                  </a:lnTo>
                  <a:lnTo>
                    <a:pt x="1253238" y="1196011"/>
                  </a:lnTo>
                  <a:lnTo>
                    <a:pt x="1263713" y="1201089"/>
                  </a:lnTo>
                  <a:lnTo>
                    <a:pt x="1273871" y="1206485"/>
                  </a:lnTo>
                  <a:lnTo>
                    <a:pt x="1283711" y="1212199"/>
                  </a:lnTo>
                  <a:lnTo>
                    <a:pt x="1293869" y="1218229"/>
                  </a:lnTo>
                  <a:lnTo>
                    <a:pt x="1303710" y="1224260"/>
                  </a:lnTo>
                  <a:lnTo>
                    <a:pt x="1312915" y="1230608"/>
                  </a:lnTo>
                  <a:lnTo>
                    <a:pt x="1332279" y="1243621"/>
                  </a:lnTo>
                  <a:lnTo>
                    <a:pt x="1350690" y="1257269"/>
                  </a:lnTo>
                  <a:lnTo>
                    <a:pt x="1368149" y="1271553"/>
                  </a:lnTo>
                  <a:lnTo>
                    <a:pt x="1385608" y="1286470"/>
                  </a:lnTo>
                  <a:lnTo>
                    <a:pt x="1401798" y="1301706"/>
                  </a:lnTo>
                  <a:lnTo>
                    <a:pt x="1417669" y="1316941"/>
                  </a:lnTo>
                  <a:lnTo>
                    <a:pt x="1432589" y="1332494"/>
                  </a:lnTo>
                  <a:lnTo>
                    <a:pt x="1446873" y="1347411"/>
                  </a:lnTo>
                  <a:lnTo>
                    <a:pt x="1460523" y="1362964"/>
                  </a:lnTo>
                  <a:lnTo>
                    <a:pt x="1473221" y="1377882"/>
                  </a:lnTo>
                  <a:lnTo>
                    <a:pt x="1484966" y="1392800"/>
                  </a:lnTo>
                  <a:lnTo>
                    <a:pt x="1495759" y="1407083"/>
                  </a:lnTo>
                  <a:lnTo>
                    <a:pt x="1505599" y="1420731"/>
                  </a:lnTo>
                  <a:lnTo>
                    <a:pt x="1514170" y="1433745"/>
                  </a:lnTo>
                  <a:lnTo>
                    <a:pt x="1522106" y="1446441"/>
                  </a:lnTo>
                  <a:lnTo>
                    <a:pt x="1528772" y="1457867"/>
                  </a:lnTo>
                  <a:lnTo>
                    <a:pt x="1534486" y="1468341"/>
                  </a:lnTo>
                  <a:lnTo>
                    <a:pt x="1538612" y="1477863"/>
                  </a:lnTo>
                  <a:lnTo>
                    <a:pt x="1542104" y="1485798"/>
                  </a:lnTo>
                  <a:lnTo>
                    <a:pt x="1543691" y="1492781"/>
                  </a:lnTo>
                  <a:lnTo>
                    <a:pt x="1547183" y="1501986"/>
                  </a:lnTo>
                  <a:lnTo>
                    <a:pt x="1550358" y="1512460"/>
                  </a:lnTo>
                  <a:lnTo>
                    <a:pt x="1552897" y="1523569"/>
                  </a:lnTo>
                  <a:lnTo>
                    <a:pt x="1555437" y="1536265"/>
                  </a:lnTo>
                  <a:lnTo>
                    <a:pt x="1557976" y="1549596"/>
                  </a:lnTo>
                  <a:lnTo>
                    <a:pt x="1559881" y="1564196"/>
                  </a:lnTo>
                  <a:lnTo>
                    <a:pt x="1562103" y="1580067"/>
                  </a:lnTo>
                  <a:lnTo>
                    <a:pt x="1564007" y="1596571"/>
                  </a:lnTo>
                  <a:lnTo>
                    <a:pt x="1565912" y="1614028"/>
                  </a:lnTo>
                  <a:lnTo>
                    <a:pt x="1567499" y="1632120"/>
                  </a:lnTo>
                  <a:lnTo>
                    <a:pt x="1570039" y="1671161"/>
                  </a:lnTo>
                  <a:lnTo>
                    <a:pt x="1571943" y="1713058"/>
                  </a:lnTo>
                  <a:lnTo>
                    <a:pt x="1573530" y="1757811"/>
                  </a:lnTo>
                  <a:lnTo>
                    <a:pt x="1574165" y="1804787"/>
                  </a:lnTo>
                  <a:lnTo>
                    <a:pt x="1574800" y="1853984"/>
                  </a:lnTo>
                  <a:lnTo>
                    <a:pt x="1574165" y="1905720"/>
                  </a:lnTo>
                  <a:lnTo>
                    <a:pt x="1573530" y="1958091"/>
                  </a:lnTo>
                  <a:lnTo>
                    <a:pt x="1572261" y="2012049"/>
                  </a:lnTo>
                  <a:lnTo>
                    <a:pt x="1570991" y="2066960"/>
                  </a:lnTo>
                  <a:lnTo>
                    <a:pt x="1569086" y="2122505"/>
                  </a:lnTo>
                  <a:lnTo>
                    <a:pt x="1566864" y="2178050"/>
                  </a:lnTo>
                  <a:lnTo>
                    <a:pt x="1361801" y="2178050"/>
                  </a:lnTo>
                  <a:lnTo>
                    <a:pt x="1362118" y="2091082"/>
                  </a:lnTo>
                  <a:lnTo>
                    <a:pt x="1362118" y="2009828"/>
                  </a:lnTo>
                  <a:lnTo>
                    <a:pt x="1361483" y="1936191"/>
                  </a:lnTo>
                  <a:lnTo>
                    <a:pt x="1360531" y="1872393"/>
                  </a:lnTo>
                  <a:lnTo>
                    <a:pt x="1359579" y="1845096"/>
                  </a:lnTo>
                  <a:lnTo>
                    <a:pt x="1358626" y="1820974"/>
                  </a:lnTo>
                  <a:lnTo>
                    <a:pt x="1357357" y="1800343"/>
                  </a:lnTo>
                  <a:lnTo>
                    <a:pt x="1355769" y="1783838"/>
                  </a:lnTo>
                  <a:lnTo>
                    <a:pt x="1354500" y="1771142"/>
                  </a:lnTo>
                  <a:lnTo>
                    <a:pt x="1353547" y="1766698"/>
                  </a:lnTo>
                  <a:lnTo>
                    <a:pt x="1352595" y="1762890"/>
                  </a:lnTo>
                  <a:lnTo>
                    <a:pt x="1351643" y="1760668"/>
                  </a:lnTo>
                  <a:lnTo>
                    <a:pt x="1350690" y="1759081"/>
                  </a:lnTo>
                  <a:lnTo>
                    <a:pt x="1350373" y="1759081"/>
                  </a:lnTo>
                  <a:lnTo>
                    <a:pt x="1349421" y="1759081"/>
                  </a:lnTo>
                  <a:lnTo>
                    <a:pt x="1348468" y="1760033"/>
                  </a:lnTo>
                  <a:lnTo>
                    <a:pt x="1341802" y="1771459"/>
                  </a:lnTo>
                  <a:lnTo>
                    <a:pt x="1335136" y="1783521"/>
                  </a:lnTo>
                  <a:lnTo>
                    <a:pt x="1328787" y="1795582"/>
                  </a:lnTo>
                  <a:lnTo>
                    <a:pt x="1322439" y="1808278"/>
                  </a:lnTo>
                  <a:lnTo>
                    <a:pt x="1318947" y="1814943"/>
                  </a:lnTo>
                  <a:lnTo>
                    <a:pt x="1266887" y="2178050"/>
                  </a:lnTo>
                  <a:lnTo>
                    <a:pt x="316801" y="2178050"/>
                  </a:lnTo>
                  <a:lnTo>
                    <a:pt x="237125" y="1792725"/>
                  </a:lnTo>
                  <a:lnTo>
                    <a:pt x="230776" y="1785742"/>
                  </a:lnTo>
                  <a:lnTo>
                    <a:pt x="224745" y="1777807"/>
                  </a:lnTo>
                  <a:lnTo>
                    <a:pt x="211413" y="1760033"/>
                  </a:lnTo>
                  <a:lnTo>
                    <a:pt x="211095" y="1759716"/>
                  </a:lnTo>
                  <a:lnTo>
                    <a:pt x="210778" y="1759716"/>
                  </a:lnTo>
                  <a:lnTo>
                    <a:pt x="210143" y="1760668"/>
                  </a:lnTo>
                  <a:lnTo>
                    <a:pt x="209190" y="1762255"/>
                  </a:lnTo>
                  <a:lnTo>
                    <a:pt x="208873" y="1765429"/>
                  </a:lnTo>
                  <a:lnTo>
                    <a:pt x="207921" y="1774316"/>
                  </a:lnTo>
                  <a:lnTo>
                    <a:pt x="206968" y="1787647"/>
                  </a:lnTo>
                  <a:lnTo>
                    <a:pt x="206651" y="1804469"/>
                  </a:lnTo>
                  <a:lnTo>
                    <a:pt x="206334" y="1825100"/>
                  </a:lnTo>
                  <a:lnTo>
                    <a:pt x="206334" y="1876202"/>
                  </a:lnTo>
                  <a:lnTo>
                    <a:pt x="206968" y="1939047"/>
                  </a:lnTo>
                  <a:lnTo>
                    <a:pt x="208238" y="2011732"/>
                  </a:lnTo>
                  <a:lnTo>
                    <a:pt x="210143" y="2092035"/>
                  </a:lnTo>
                  <a:lnTo>
                    <a:pt x="212365" y="2178050"/>
                  </a:lnTo>
                  <a:lnTo>
                    <a:pt x="4444" y="2178050"/>
                  </a:lnTo>
                  <a:lnTo>
                    <a:pt x="2539" y="2086321"/>
                  </a:lnTo>
                  <a:lnTo>
                    <a:pt x="952" y="1998401"/>
                  </a:lnTo>
                  <a:lnTo>
                    <a:pt x="317" y="1916829"/>
                  </a:lnTo>
                  <a:lnTo>
                    <a:pt x="0" y="1842875"/>
                  </a:lnTo>
                  <a:lnTo>
                    <a:pt x="317" y="1778125"/>
                  </a:lnTo>
                  <a:lnTo>
                    <a:pt x="952" y="1724484"/>
                  </a:lnTo>
                  <a:lnTo>
                    <a:pt x="1904" y="1702266"/>
                  </a:lnTo>
                  <a:lnTo>
                    <a:pt x="2857" y="1683857"/>
                  </a:lnTo>
                  <a:lnTo>
                    <a:pt x="3492" y="1668939"/>
                  </a:lnTo>
                  <a:lnTo>
                    <a:pt x="5079" y="1657512"/>
                  </a:lnTo>
                  <a:lnTo>
                    <a:pt x="5396" y="1643547"/>
                  </a:lnTo>
                  <a:lnTo>
                    <a:pt x="6666" y="1630216"/>
                  </a:lnTo>
                  <a:lnTo>
                    <a:pt x="8253" y="1616885"/>
                  </a:lnTo>
                  <a:lnTo>
                    <a:pt x="10158" y="1603872"/>
                  </a:lnTo>
                  <a:lnTo>
                    <a:pt x="12380" y="1590858"/>
                  </a:lnTo>
                  <a:lnTo>
                    <a:pt x="14919" y="1578162"/>
                  </a:lnTo>
                  <a:lnTo>
                    <a:pt x="17459" y="1565783"/>
                  </a:lnTo>
                  <a:lnTo>
                    <a:pt x="20951" y="1553405"/>
                  </a:lnTo>
                  <a:lnTo>
                    <a:pt x="24442" y="1541344"/>
                  </a:lnTo>
                  <a:lnTo>
                    <a:pt x="27934" y="1529282"/>
                  </a:lnTo>
                  <a:lnTo>
                    <a:pt x="32061" y="1517856"/>
                  </a:lnTo>
                  <a:lnTo>
                    <a:pt x="36822" y="1506112"/>
                  </a:lnTo>
                  <a:lnTo>
                    <a:pt x="41584" y="1494686"/>
                  </a:lnTo>
                  <a:lnTo>
                    <a:pt x="46346" y="1483894"/>
                  </a:lnTo>
                  <a:lnTo>
                    <a:pt x="51742" y="1473102"/>
                  </a:lnTo>
                  <a:lnTo>
                    <a:pt x="57456" y="1461993"/>
                  </a:lnTo>
                  <a:lnTo>
                    <a:pt x="63487" y="1451519"/>
                  </a:lnTo>
                  <a:lnTo>
                    <a:pt x="69836" y="1441362"/>
                  </a:lnTo>
                  <a:lnTo>
                    <a:pt x="76185" y="1431205"/>
                  </a:lnTo>
                  <a:lnTo>
                    <a:pt x="82533" y="1421048"/>
                  </a:lnTo>
                  <a:lnTo>
                    <a:pt x="89834" y="1411209"/>
                  </a:lnTo>
                  <a:lnTo>
                    <a:pt x="96818" y="1402004"/>
                  </a:lnTo>
                  <a:lnTo>
                    <a:pt x="104436" y="1392482"/>
                  </a:lnTo>
                  <a:lnTo>
                    <a:pt x="112055" y="1383595"/>
                  </a:lnTo>
                  <a:lnTo>
                    <a:pt x="119673" y="1374390"/>
                  </a:lnTo>
                  <a:lnTo>
                    <a:pt x="127609" y="1365503"/>
                  </a:lnTo>
                  <a:lnTo>
                    <a:pt x="135862" y="1356933"/>
                  </a:lnTo>
                  <a:lnTo>
                    <a:pt x="144751" y="1348681"/>
                  </a:lnTo>
                  <a:lnTo>
                    <a:pt x="153321" y="1340429"/>
                  </a:lnTo>
                  <a:lnTo>
                    <a:pt x="162210" y="1332494"/>
                  </a:lnTo>
                  <a:lnTo>
                    <a:pt x="171415" y="1324559"/>
                  </a:lnTo>
                  <a:lnTo>
                    <a:pt x="180304" y="1316623"/>
                  </a:lnTo>
                  <a:lnTo>
                    <a:pt x="189827" y="1309006"/>
                  </a:lnTo>
                  <a:lnTo>
                    <a:pt x="199350" y="1302023"/>
                  </a:lnTo>
                  <a:lnTo>
                    <a:pt x="209190" y="1294723"/>
                  </a:lnTo>
                  <a:lnTo>
                    <a:pt x="219031" y="1287740"/>
                  </a:lnTo>
                  <a:lnTo>
                    <a:pt x="229189" y="1280757"/>
                  </a:lnTo>
                  <a:lnTo>
                    <a:pt x="239347" y="1274409"/>
                  </a:lnTo>
                  <a:lnTo>
                    <a:pt x="259980" y="1261713"/>
                  </a:lnTo>
                  <a:lnTo>
                    <a:pt x="280931" y="1249652"/>
                  </a:lnTo>
                  <a:lnTo>
                    <a:pt x="302517" y="1238543"/>
                  </a:lnTo>
                  <a:lnTo>
                    <a:pt x="324737" y="1227751"/>
                  </a:lnTo>
                  <a:lnTo>
                    <a:pt x="346958" y="1218229"/>
                  </a:lnTo>
                  <a:lnTo>
                    <a:pt x="369496" y="1208707"/>
                  </a:lnTo>
                  <a:lnTo>
                    <a:pt x="392351" y="1200455"/>
                  </a:lnTo>
                  <a:lnTo>
                    <a:pt x="415206" y="1192520"/>
                  </a:lnTo>
                  <a:lnTo>
                    <a:pt x="438379" y="1185537"/>
                  </a:lnTo>
                  <a:lnTo>
                    <a:pt x="461235" y="1179189"/>
                  </a:lnTo>
                  <a:lnTo>
                    <a:pt x="484407" y="1173158"/>
                  </a:lnTo>
                  <a:lnTo>
                    <a:pt x="507263" y="1167762"/>
                  </a:lnTo>
                  <a:lnTo>
                    <a:pt x="530436" y="1163319"/>
                  </a:lnTo>
                  <a:lnTo>
                    <a:pt x="535832" y="1162049"/>
                  </a:lnTo>
                  <a:lnTo>
                    <a:pt x="541229" y="1162049"/>
                  </a:lnTo>
                  <a:lnTo>
                    <a:pt x="546942" y="1162049"/>
                  </a:lnTo>
                  <a:lnTo>
                    <a:pt x="552021" y="1163001"/>
                  </a:lnTo>
                  <a:lnTo>
                    <a:pt x="703756" y="1914290"/>
                  </a:lnTo>
                  <a:lnTo>
                    <a:pt x="706613" y="1884137"/>
                  </a:lnTo>
                  <a:lnTo>
                    <a:pt x="758672" y="1368995"/>
                  </a:lnTo>
                  <a:lnTo>
                    <a:pt x="743753" y="1317576"/>
                  </a:lnTo>
                  <a:lnTo>
                    <a:pt x="772957" y="1250921"/>
                  </a:lnTo>
                  <a:lnTo>
                    <a:pt x="838984" y="1249969"/>
                  </a:lnTo>
                  <a:lnTo>
                    <a:pt x="866283" y="1317576"/>
                  </a:lnTo>
                  <a:lnTo>
                    <a:pt x="853586" y="1378199"/>
                  </a:lnTo>
                  <a:lnTo>
                    <a:pt x="900566" y="1922542"/>
                  </a:lnTo>
                  <a:lnTo>
                    <a:pt x="1024366" y="1186489"/>
                  </a:lnTo>
                  <a:lnTo>
                    <a:pt x="1038651" y="1177919"/>
                  </a:lnTo>
                  <a:lnTo>
                    <a:pt x="1049126" y="1170619"/>
                  </a:lnTo>
                  <a:lnTo>
                    <a:pt x="1052935" y="1167762"/>
                  </a:lnTo>
                  <a:lnTo>
                    <a:pt x="1055475" y="1165541"/>
                  </a:lnTo>
                  <a:lnTo>
                    <a:pt x="1056745" y="1163954"/>
                  </a:lnTo>
                  <a:lnTo>
                    <a:pt x="1057062" y="1163636"/>
                  </a:lnTo>
                  <a:lnTo>
                    <a:pt x="1057062" y="1163319"/>
                  </a:lnTo>
                  <a:lnTo>
                    <a:pt x="1068172" y="1161414"/>
                  </a:lnTo>
                  <a:lnTo>
                    <a:pt x="1079600" y="1159827"/>
                  </a:lnTo>
                  <a:lnTo>
                    <a:pt x="1090710" y="1159193"/>
                  </a:lnTo>
                  <a:lnTo>
                    <a:pt x="1102138" y="1158875"/>
                  </a:lnTo>
                  <a:close/>
                  <a:moveTo>
                    <a:pt x="855345" y="0"/>
                  </a:moveTo>
                  <a:lnTo>
                    <a:pt x="868998" y="317"/>
                  </a:lnTo>
                  <a:lnTo>
                    <a:pt x="880110" y="635"/>
                  </a:lnTo>
                  <a:lnTo>
                    <a:pt x="868998" y="4760"/>
                  </a:lnTo>
                  <a:lnTo>
                    <a:pt x="857885" y="8885"/>
                  </a:lnTo>
                  <a:lnTo>
                    <a:pt x="847090" y="13328"/>
                  </a:lnTo>
                  <a:lnTo>
                    <a:pt x="836613" y="18088"/>
                  </a:lnTo>
                  <a:lnTo>
                    <a:pt x="826135" y="22848"/>
                  </a:lnTo>
                  <a:lnTo>
                    <a:pt x="815975" y="27608"/>
                  </a:lnTo>
                  <a:lnTo>
                    <a:pt x="795973" y="37762"/>
                  </a:lnTo>
                  <a:lnTo>
                    <a:pt x="804545" y="40618"/>
                  </a:lnTo>
                  <a:lnTo>
                    <a:pt x="816293" y="39349"/>
                  </a:lnTo>
                  <a:lnTo>
                    <a:pt x="828675" y="39031"/>
                  </a:lnTo>
                  <a:lnTo>
                    <a:pt x="841058" y="38079"/>
                  </a:lnTo>
                  <a:lnTo>
                    <a:pt x="854075" y="38079"/>
                  </a:lnTo>
                  <a:lnTo>
                    <a:pt x="867410" y="38079"/>
                  </a:lnTo>
                  <a:lnTo>
                    <a:pt x="881063" y="39031"/>
                  </a:lnTo>
                  <a:lnTo>
                    <a:pt x="894398" y="39666"/>
                  </a:lnTo>
                  <a:lnTo>
                    <a:pt x="908368" y="40935"/>
                  </a:lnTo>
                  <a:lnTo>
                    <a:pt x="922655" y="42839"/>
                  </a:lnTo>
                  <a:lnTo>
                    <a:pt x="936943" y="44743"/>
                  </a:lnTo>
                  <a:lnTo>
                    <a:pt x="951230" y="47282"/>
                  </a:lnTo>
                  <a:lnTo>
                    <a:pt x="965835" y="50138"/>
                  </a:lnTo>
                  <a:lnTo>
                    <a:pt x="980123" y="53946"/>
                  </a:lnTo>
                  <a:lnTo>
                    <a:pt x="994728" y="58071"/>
                  </a:lnTo>
                  <a:lnTo>
                    <a:pt x="1009650" y="62514"/>
                  </a:lnTo>
                  <a:lnTo>
                    <a:pt x="1023938" y="68225"/>
                  </a:lnTo>
                  <a:lnTo>
                    <a:pt x="1038543" y="74255"/>
                  </a:lnTo>
                  <a:lnTo>
                    <a:pt x="1052830" y="80919"/>
                  </a:lnTo>
                  <a:lnTo>
                    <a:pt x="1067118" y="88534"/>
                  </a:lnTo>
                  <a:lnTo>
                    <a:pt x="1081088" y="96468"/>
                  </a:lnTo>
                  <a:lnTo>
                    <a:pt x="1094423" y="105353"/>
                  </a:lnTo>
                  <a:lnTo>
                    <a:pt x="1108075" y="115190"/>
                  </a:lnTo>
                  <a:lnTo>
                    <a:pt x="1121728" y="125662"/>
                  </a:lnTo>
                  <a:lnTo>
                    <a:pt x="1134428" y="137403"/>
                  </a:lnTo>
                  <a:lnTo>
                    <a:pt x="1140778" y="143432"/>
                  </a:lnTo>
                  <a:lnTo>
                    <a:pt x="1146810" y="149779"/>
                  </a:lnTo>
                  <a:lnTo>
                    <a:pt x="1153160" y="156125"/>
                  </a:lnTo>
                  <a:lnTo>
                    <a:pt x="1159193" y="163106"/>
                  </a:lnTo>
                  <a:lnTo>
                    <a:pt x="1165225" y="170087"/>
                  </a:lnTo>
                  <a:lnTo>
                    <a:pt x="1170940" y="177386"/>
                  </a:lnTo>
                  <a:lnTo>
                    <a:pt x="1176973" y="184684"/>
                  </a:lnTo>
                  <a:lnTo>
                    <a:pt x="1182370" y="192300"/>
                  </a:lnTo>
                  <a:lnTo>
                    <a:pt x="1187768" y="200551"/>
                  </a:lnTo>
                  <a:lnTo>
                    <a:pt x="1193483" y="208484"/>
                  </a:lnTo>
                  <a:lnTo>
                    <a:pt x="1198563" y="217052"/>
                  </a:lnTo>
                  <a:lnTo>
                    <a:pt x="1203643" y="225620"/>
                  </a:lnTo>
                  <a:lnTo>
                    <a:pt x="1208723" y="234822"/>
                  </a:lnTo>
                  <a:lnTo>
                    <a:pt x="1213803" y="244025"/>
                  </a:lnTo>
                  <a:lnTo>
                    <a:pt x="1218248" y="253544"/>
                  </a:lnTo>
                  <a:lnTo>
                    <a:pt x="1222693" y="263699"/>
                  </a:lnTo>
                  <a:lnTo>
                    <a:pt x="1232535" y="285277"/>
                  </a:lnTo>
                  <a:lnTo>
                    <a:pt x="1241425" y="306538"/>
                  </a:lnTo>
                  <a:lnTo>
                    <a:pt x="1249680" y="327164"/>
                  </a:lnTo>
                  <a:lnTo>
                    <a:pt x="1257618" y="347473"/>
                  </a:lnTo>
                  <a:lnTo>
                    <a:pt x="1264920" y="367465"/>
                  </a:lnTo>
                  <a:lnTo>
                    <a:pt x="1271270" y="386505"/>
                  </a:lnTo>
                  <a:lnTo>
                    <a:pt x="1277303" y="405227"/>
                  </a:lnTo>
                  <a:lnTo>
                    <a:pt x="1283018" y="424266"/>
                  </a:lnTo>
                  <a:lnTo>
                    <a:pt x="1287780" y="442354"/>
                  </a:lnTo>
                  <a:lnTo>
                    <a:pt x="1292543" y="459807"/>
                  </a:lnTo>
                  <a:lnTo>
                    <a:pt x="1296353" y="477260"/>
                  </a:lnTo>
                  <a:lnTo>
                    <a:pt x="1300163" y="494396"/>
                  </a:lnTo>
                  <a:lnTo>
                    <a:pt x="1303338" y="510897"/>
                  </a:lnTo>
                  <a:lnTo>
                    <a:pt x="1305878" y="527398"/>
                  </a:lnTo>
                  <a:lnTo>
                    <a:pt x="1308100" y="543581"/>
                  </a:lnTo>
                  <a:lnTo>
                    <a:pt x="1310005" y="559448"/>
                  </a:lnTo>
                  <a:lnTo>
                    <a:pt x="1311593" y="575314"/>
                  </a:lnTo>
                  <a:lnTo>
                    <a:pt x="1312545" y="590546"/>
                  </a:lnTo>
                  <a:lnTo>
                    <a:pt x="1313180" y="605778"/>
                  </a:lnTo>
                  <a:lnTo>
                    <a:pt x="1313815" y="620692"/>
                  </a:lnTo>
                  <a:lnTo>
                    <a:pt x="1313815" y="635289"/>
                  </a:lnTo>
                  <a:lnTo>
                    <a:pt x="1313180" y="649886"/>
                  </a:lnTo>
                  <a:lnTo>
                    <a:pt x="1312863" y="664800"/>
                  </a:lnTo>
                  <a:lnTo>
                    <a:pt x="1312228" y="679080"/>
                  </a:lnTo>
                  <a:lnTo>
                    <a:pt x="1310958" y="693360"/>
                  </a:lnTo>
                  <a:lnTo>
                    <a:pt x="1309688" y="707005"/>
                  </a:lnTo>
                  <a:lnTo>
                    <a:pt x="1308100" y="721285"/>
                  </a:lnTo>
                  <a:lnTo>
                    <a:pt x="1306513" y="735247"/>
                  </a:lnTo>
                  <a:lnTo>
                    <a:pt x="1302385" y="763172"/>
                  </a:lnTo>
                  <a:lnTo>
                    <a:pt x="1297623" y="791414"/>
                  </a:lnTo>
                  <a:lnTo>
                    <a:pt x="1294765" y="805694"/>
                  </a:lnTo>
                  <a:lnTo>
                    <a:pt x="1293178" y="819656"/>
                  </a:lnTo>
                  <a:lnTo>
                    <a:pt x="1291273" y="832666"/>
                  </a:lnTo>
                  <a:lnTo>
                    <a:pt x="1289685" y="845359"/>
                  </a:lnTo>
                  <a:lnTo>
                    <a:pt x="1289050" y="857735"/>
                  </a:lnTo>
                  <a:lnTo>
                    <a:pt x="1288098" y="869794"/>
                  </a:lnTo>
                  <a:lnTo>
                    <a:pt x="1287780" y="881217"/>
                  </a:lnTo>
                  <a:lnTo>
                    <a:pt x="1287780" y="892324"/>
                  </a:lnTo>
                  <a:lnTo>
                    <a:pt x="1287780" y="902796"/>
                  </a:lnTo>
                  <a:lnTo>
                    <a:pt x="1288415" y="912633"/>
                  </a:lnTo>
                  <a:lnTo>
                    <a:pt x="1289368" y="922470"/>
                  </a:lnTo>
                  <a:lnTo>
                    <a:pt x="1290320" y="931990"/>
                  </a:lnTo>
                  <a:lnTo>
                    <a:pt x="1291590" y="940558"/>
                  </a:lnTo>
                  <a:lnTo>
                    <a:pt x="1293178" y="948808"/>
                  </a:lnTo>
                  <a:lnTo>
                    <a:pt x="1294765" y="957059"/>
                  </a:lnTo>
                  <a:lnTo>
                    <a:pt x="1297305" y="964674"/>
                  </a:lnTo>
                  <a:lnTo>
                    <a:pt x="1299528" y="971656"/>
                  </a:lnTo>
                  <a:lnTo>
                    <a:pt x="1301750" y="978954"/>
                  </a:lnTo>
                  <a:lnTo>
                    <a:pt x="1304290" y="985301"/>
                  </a:lnTo>
                  <a:lnTo>
                    <a:pt x="1307465" y="991330"/>
                  </a:lnTo>
                  <a:lnTo>
                    <a:pt x="1310323" y="997359"/>
                  </a:lnTo>
                  <a:lnTo>
                    <a:pt x="1313180" y="1002436"/>
                  </a:lnTo>
                  <a:lnTo>
                    <a:pt x="1316673" y="1007831"/>
                  </a:lnTo>
                  <a:lnTo>
                    <a:pt x="1320165" y="1012591"/>
                  </a:lnTo>
                  <a:lnTo>
                    <a:pt x="1323975" y="1017033"/>
                  </a:lnTo>
                  <a:lnTo>
                    <a:pt x="1327150" y="1021793"/>
                  </a:lnTo>
                  <a:lnTo>
                    <a:pt x="1330960" y="1025601"/>
                  </a:lnTo>
                  <a:lnTo>
                    <a:pt x="1335088" y="1029092"/>
                  </a:lnTo>
                  <a:lnTo>
                    <a:pt x="1338898" y="1032582"/>
                  </a:lnTo>
                  <a:lnTo>
                    <a:pt x="1343025" y="1036073"/>
                  </a:lnTo>
                  <a:lnTo>
                    <a:pt x="1347153" y="1038929"/>
                  </a:lnTo>
                  <a:lnTo>
                    <a:pt x="1351280" y="1041468"/>
                  </a:lnTo>
                  <a:lnTo>
                    <a:pt x="1359853" y="1046545"/>
                  </a:lnTo>
                  <a:lnTo>
                    <a:pt x="1368108" y="1050353"/>
                  </a:lnTo>
                  <a:lnTo>
                    <a:pt x="1376998" y="1053209"/>
                  </a:lnTo>
                  <a:lnTo>
                    <a:pt x="1385570" y="1055747"/>
                  </a:lnTo>
                  <a:lnTo>
                    <a:pt x="1393508" y="1057651"/>
                  </a:lnTo>
                  <a:lnTo>
                    <a:pt x="1401763" y="1058921"/>
                  </a:lnTo>
                  <a:lnTo>
                    <a:pt x="1409065" y="1059555"/>
                  </a:lnTo>
                  <a:lnTo>
                    <a:pt x="1416368" y="1059873"/>
                  </a:lnTo>
                  <a:lnTo>
                    <a:pt x="1423035" y="1060507"/>
                  </a:lnTo>
                  <a:lnTo>
                    <a:pt x="1429068" y="1059873"/>
                  </a:lnTo>
                  <a:lnTo>
                    <a:pt x="1439228" y="1059238"/>
                  </a:lnTo>
                  <a:lnTo>
                    <a:pt x="1445578" y="1058603"/>
                  </a:lnTo>
                  <a:lnTo>
                    <a:pt x="1447800" y="1057651"/>
                  </a:lnTo>
                  <a:lnTo>
                    <a:pt x="1447483" y="1059555"/>
                  </a:lnTo>
                  <a:lnTo>
                    <a:pt x="1445578" y="1064950"/>
                  </a:lnTo>
                  <a:lnTo>
                    <a:pt x="1443038" y="1072883"/>
                  </a:lnTo>
                  <a:lnTo>
                    <a:pt x="1438593" y="1083037"/>
                  </a:lnTo>
                  <a:lnTo>
                    <a:pt x="1436053" y="1088115"/>
                  </a:lnTo>
                  <a:lnTo>
                    <a:pt x="1432560" y="1094144"/>
                  </a:lnTo>
                  <a:lnTo>
                    <a:pt x="1429068" y="1100173"/>
                  </a:lnTo>
                  <a:lnTo>
                    <a:pt x="1424940" y="1106520"/>
                  </a:lnTo>
                  <a:lnTo>
                    <a:pt x="1420178" y="1112549"/>
                  </a:lnTo>
                  <a:lnTo>
                    <a:pt x="1415098" y="1118895"/>
                  </a:lnTo>
                  <a:lnTo>
                    <a:pt x="1409700" y="1125559"/>
                  </a:lnTo>
                  <a:lnTo>
                    <a:pt x="1403350" y="1131271"/>
                  </a:lnTo>
                  <a:lnTo>
                    <a:pt x="1396365" y="1136983"/>
                  </a:lnTo>
                  <a:lnTo>
                    <a:pt x="1389063" y="1142378"/>
                  </a:lnTo>
                  <a:lnTo>
                    <a:pt x="1381125" y="1147455"/>
                  </a:lnTo>
                  <a:lnTo>
                    <a:pt x="1372235" y="1152215"/>
                  </a:lnTo>
                  <a:lnTo>
                    <a:pt x="1363028" y="1156340"/>
                  </a:lnTo>
                  <a:lnTo>
                    <a:pt x="1352868" y="1159513"/>
                  </a:lnTo>
                  <a:lnTo>
                    <a:pt x="1347470" y="1161100"/>
                  </a:lnTo>
                  <a:lnTo>
                    <a:pt x="1341755" y="1162369"/>
                  </a:lnTo>
                  <a:lnTo>
                    <a:pt x="1336358" y="1163321"/>
                  </a:lnTo>
                  <a:lnTo>
                    <a:pt x="1330643" y="1164273"/>
                  </a:lnTo>
                  <a:lnTo>
                    <a:pt x="1324293" y="1164908"/>
                  </a:lnTo>
                  <a:lnTo>
                    <a:pt x="1318260" y="1165225"/>
                  </a:lnTo>
                  <a:lnTo>
                    <a:pt x="1311910" y="1165225"/>
                  </a:lnTo>
                  <a:lnTo>
                    <a:pt x="1304925" y="1165225"/>
                  </a:lnTo>
                  <a:lnTo>
                    <a:pt x="1298258" y="1164908"/>
                  </a:lnTo>
                  <a:lnTo>
                    <a:pt x="1291273" y="1164591"/>
                  </a:lnTo>
                  <a:lnTo>
                    <a:pt x="1283970" y="1163639"/>
                  </a:lnTo>
                  <a:lnTo>
                    <a:pt x="1276350" y="1162687"/>
                  </a:lnTo>
                  <a:lnTo>
                    <a:pt x="1269048" y="1161100"/>
                  </a:lnTo>
                  <a:lnTo>
                    <a:pt x="1261110" y="1159196"/>
                  </a:lnTo>
                  <a:lnTo>
                    <a:pt x="1253173" y="1157292"/>
                  </a:lnTo>
                  <a:lnTo>
                    <a:pt x="1244600" y="1155071"/>
                  </a:lnTo>
                  <a:lnTo>
                    <a:pt x="1236345" y="1152215"/>
                  </a:lnTo>
                  <a:lnTo>
                    <a:pt x="1227455" y="1149042"/>
                  </a:lnTo>
                  <a:lnTo>
                    <a:pt x="1218565" y="1145551"/>
                  </a:lnTo>
                  <a:lnTo>
                    <a:pt x="1209040" y="1142378"/>
                  </a:lnTo>
                  <a:lnTo>
                    <a:pt x="1107758" y="1099856"/>
                  </a:lnTo>
                  <a:lnTo>
                    <a:pt x="1081723" y="1089067"/>
                  </a:lnTo>
                  <a:lnTo>
                    <a:pt x="1083310" y="1081451"/>
                  </a:lnTo>
                  <a:lnTo>
                    <a:pt x="1087438" y="1058921"/>
                  </a:lnTo>
                  <a:lnTo>
                    <a:pt x="1090295" y="1042737"/>
                  </a:lnTo>
                  <a:lnTo>
                    <a:pt x="1093153" y="1023063"/>
                  </a:lnTo>
                  <a:lnTo>
                    <a:pt x="1096328" y="1001484"/>
                  </a:lnTo>
                  <a:lnTo>
                    <a:pt x="1099503" y="976733"/>
                  </a:lnTo>
                  <a:lnTo>
                    <a:pt x="1102360" y="949443"/>
                  </a:lnTo>
                  <a:lnTo>
                    <a:pt x="1104900" y="920249"/>
                  </a:lnTo>
                  <a:lnTo>
                    <a:pt x="1107440" y="888516"/>
                  </a:lnTo>
                  <a:lnTo>
                    <a:pt x="1109028" y="855514"/>
                  </a:lnTo>
                  <a:lnTo>
                    <a:pt x="1110298" y="820608"/>
                  </a:lnTo>
                  <a:lnTo>
                    <a:pt x="1110615" y="784433"/>
                  </a:lnTo>
                  <a:lnTo>
                    <a:pt x="1110298" y="765710"/>
                  </a:lnTo>
                  <a:lnTo>
                    <a:pt x="1109980" y="746988"/>
                  </a:lnTo>
                  <a:lnTo>
                    <a:pt x="1109028" y="727948"/>
                  </a:lnTo>
                  <a:lnTo>
                    <a:pt x="1108393" y="708592"/>
                  </a:lnTo>
                  <a:lnTo>
                    <a:pt x="1104900" y="731122"/>
                  </a:lnTo>
                  <a:lnTo>
                    <a:pt x="1101408" y="753335"/>
                  </a:lnTo>
                  <a:lnTo>
                    <a:pt x="1097280" y="775230"/>
                  </a:lnTo>
                  <a:lnTo>
                    <a:pt x="1092518" y="796491"/>
                  </a:lnTo>
                  <a:lnTo>
                    <a:pt x="1087438" y="817752"/>
                  </a:lnTo>
                  <a:lnTo>
                    <a:pt x="1082040" y="838061"/>
                  </a:lnTo>
                  <a:lnTo>
                    <a:pt x="1076008" y="858370"/>
                  </a:lnTo>
                  <a:lnTo>
                    <a:pt x="1069658" y="877727"/>
                  </a:lnTo>
                  <a:lnTo>
                    <a:pt x="1062673" y="896766"/>
                  </a:lnTo>
                  <a:lnTo>
                    <a:pt x="1055370" y="915489"/>
                  </a:lnTo>
                  <a:lnTo>
                    <a:pt x="1047433" y="933259"/>
                  </a:lnTo>
                  <a:lnTo>
                    <a:pt x="1039495" y="950712"/>
                  </a:lnTo>
                  <a:lnTo>
                    <a:pt x="1030923" y="967530"/>
                  </a:lnTo>
                  <a:lnTo>
                    <a:pt x="1022033" y="983714"/>
                  </a:lnTo>
                  <a:lnTo>
                    <a:pt x="1012825" y="999263"/>
                  </a:lnTo>
                  <a:lnTo>
                    <a:pt x="1002983" y="1013860"/>
                  </a:lnTo>
                  <a:lnTo>
                    <a:pt x="992823" y="1027823"/>
                  </a:lnTo>
                  <a:lnTo>
                    <a:pt x="982345" y="1040833"/>
                  </a:lnTo>
                  <a:lnTo>
                    <a:pt x="971550" y="1053209"/>
                  </a:lnTo>
                  <a:lnTo>
                    <a:pt x="960120" y="1064950"/>
                  </a:lnTo>
                  <a:lnTo>
                    <a:pt x="948690" y="1075739"/>
                  </a:lnTo>
                  <a:lnTo>
                    <a:pt x="942658" y="1081134"/>
                  </a:lnTo>
                  <a:lnTo>
                    <a:pt x="936625" y="1085893"/>
                  </a:lnTo>
                  <a:lnTo>
                    <a:pt x="930593" y="1090336"/>
                  </a:lnTo>
                  <a:lnTo>
                    <a:pt x="924243" y="1095096"/>
                  </a:lnTo>
                  <a:lnTo>
                    <a:pt x="917893" y="1099221"/>
                  </a:lnTo>
                  <a:lnTo>
                    <a:pt x="911543" y="1102712"/>
                  </a:lnTo>
                  <a:lnTo>
                    <a:pt x="904875" y="1106520"/>
                  </a:lnTo>
                  <a:lnTo>
                    <a:pt x="898208" y="1110010"/>
                  </a:lnTo>
                  <a:lnTo>
                    <a:pt x="891858" y="1113501"/>
                  </a:lnTo>
                  <a:lnTo>
                    <a:pt x="885190" y="1116357"/>
                  </a:lnTo>
                  <a:lnTo>
                    <a:pt x="878205" y="1118895"/>
                  </a:lnTo>
                  <a:lnTo>
                    <a:pt x="871220" y="1121751"/>
                  </a:lnTo>
                  <a:lnTo>
                    <a:pt x="863918" y="1123973"/>
                  </a:lnTo>
                  <a:lnTo>
                    <a:pt x="857250" y="1125877"/>
                  </a:lnTo>
                  <a:lnTo>
                    <a:pt x="849948" y="1127146"/>
                  </a:lnTo>
                  <a:lnTo>
                    <a:pt x="842645" y="1128733"/>
                  </a:lnTo>
                  <a:lnTo>
                    <a:pt x="835343" y="1130002"/>
                  </a:lnTo>
                  <a:lnTo>
                    <a:pt x="828040" y="1130954"/>
                  </a:lnTo>
                  <a:lnTo>
                    <a:pt x="820420" y="1131271"/>
                  </a:lnTo>
                  <a:lnTo>
                    <a:pt x="812800" y="1131906"/>
                  </a:lnTo>
                  <a:lnTo>
                    <a:pt x="805498" y="1131906"/>
                  </a:lnTo>
                  <a:lnTo>
                    <a:pt x="797560" y="1131906"/>
                  </a:lnTo>
                  <a:lnTo>
                    <a:pt x="791210" y="1131271"/>
                  </a:lnTo>
                  <a:lnTo>
                    <a:pt x="784225" y="1130637"/>
                  </a:lnTo>
                  <a:lnTo>
                    <a:pt x="777875" y="1129685"/>
                  </a:lnTo>
                  <a:lnTo>
                    <a:pt x="771525" y="1128415"/>
                  </a:lnTo>
                  <a:lnTo>
                    <a:pt x="765493" y="1127146"/>
                  </a:lnTo>
                  <a:lnTo>
                    <a:pt x="759143" y="1125877"/>
                  </a:lnTo>
                  <a:lnTo>
                    <a:pt x="746760" y="1122069"/>
                  </a:lnTo>
                  <a:lnTo>
                    <a:pt x="734695" y="1116991"/>
                  </a:lnTo>
                  <a:lnTo>
                    <a:pt x="722630" y="1111914"/>
                  </a:lnTo>
                  <a:lnTo>
                    <a:pt x="710883" y="1105568"/>
                  </a:lnTo>
                  <a:lnTo>
                    <a:pt x="699770" y="1098269"/>
                  </a:lnTo>
                  <a:lnTo>
                    <a:pt x="688340" y="1090336"/>
                  </a:lnTo>
                  <a:lnTo>
                    <a:pt x="677545" y="1082085"/>
                  </a:lnTo>
                  <a:lnTo>
                    <a:pt x="666750" y="1072883"/>
                  </a:lnTo>
                  <a:lnTo>
                    <a:pt x="655955" y="1063046"/>
                  </a:lnTo>
                  <a:lnTo>
                    <a:pt x="645795" y="1052257"/>
                  </a:lnTo>
                  <a:lnTo>
                    <a:pt x="636270" y="1040833"/>
                  </a:lnTo>
                  <a:lnTo>
                    <a:pt x="626428" y="1029092"/>
                  </a:lnTo>
                  <a:lnTo>
                    <a:pt x="616585" y="1016716"/>
                  </a:lnTo>
                  <a:lnTo>
                    <a:pt x="607695" y="1003706"/>
                  </a:lnTo>
                  <a:lnTo>
                    <a:pt x="598488" y="990061"/>
                  </a:lnTo>
                  <a:lnTo>
                    <a:pt x="589598" y="975781"/>
                  </a:lnTo>
                  <a:lnTo>
                    <a:pt x="581025" y="961184"/>
                  </a:lnTo>
                  <a:lnTo>
                    <a:pt x="572453" y="946269"/>
                  </a:lnTo>
                  <a:lnTo>
                    <a:pt x="564833" y="930403"/>
                  </a:lnTo>
                  <a:lnTo>
                    <a:pt x="556895" y="914537"/>
                  </a:lnTo>
                  <a:lnTo>
                    <a:pt x="549275" y="898036"/>
                  </a:lnTo>
                  <a:lnTo>
                    <a:pt x="542290" y="881217"/>
                  </a:lnTo>
                  <a:lnTo>
                    <a:pt x="534988" y="863764"/>
                  </a:lnTo>
                  <a:lnTo>
                    <a:pt x="528320" y="846629"/>
                  </a:lnTo>
                  <a:lnTo>
                    <a:pt x="521970" y="828541"/>
                  </a:lnTo>
                  <a:lnTo>
                    <a:pt x="515303" y="810453"/>
                  </a:lnTo>
                  <a:lnTo>
                    <a:pt x="509588" y="792049"/>
                  </a:lnTo>
                  <a:lnTo>
                    <a:pt x="503873" y="773326"/>
                  </a:lnTo>
                  <a:lnTo>
                    <a:pt x="498158" y="753969"/>
                  </a:lnTo>
                  <a:lnTo>
                    <a:pt x="500063" y="789193"/>
                  </a:lnTo>
                  <a:lnTo>
                    <a:pt x="502285" y="822512"/>
                  </a:lnTo>
                  <a:lnTo>
                    <a:pt x="505143" y="854879"/>
                  </a:lnTo>
                  <a:lnTo>
                    <a:pt x="508635" y="885660"/>
                  </a:lnTo>
                  <a:lnTo>
                    <a:pt x="512445" y="914854"/>
                  </a:lnTo>
                  <a:lnTo>
                    <a:pt x="516255" y="942779"/>
                  </a:lnTo>
                  <a:lnTo>
                    <a:pt x="520065" y="968482"/>
                  </a:lnTo>
                  <a:lnTo>
                    <a:pt x="524193" y="991965"/>
                  </a:lnTo>
                  <a:lnTo>
                    <a:pt x="528003" y="1013543"/>
                  </a:lnTo>
                  <a:lnTo>
                    <a:pt x="531495" y="1032582"/>
                  </a:lnTo>
                  <a:lnTo>
                    <a:pt x="538163" y="1063363"/>
                  </a:lnTo>
                  <a:lnTo>
                    <a:pt x="542608" y="1082720"/>
                  </a:lnTo>
                  <a:lnTo>
                    <a:pt x="543878" y="1089067"/>
                  </a:lnTo>
                  <a:lnTo>
                    <a:pt x="518160" y="1099856"/>
                  </a:lnTo>
                  <a:lnTo>
                    <a:pt x="416560" y="1142378"/>
                  </a:lnTo>
                  <a:lnTo>
                    <a:pt x="407670" y="1145551"/>
                  </a:lnTo>
                  <a:lnTo>
                    <a:pt x="398463" y="1149042"/>
                  </a:lnTo>
                  <a:lnTo>
                    <a:pt x="389573" y="1152215"/>
                  </a:lnTo>
                  <a:lnTo>
                    <a:pt x="381318" y="1155071"/>
                  </a:lnTo>
                  <a:lnTo>
                    <a:pt x="373063" y="1157292"/>
                  </a:lnTo>
                  <a:lnTo>
                    <a:pt x="364808" y="1159196"/>
                  </a:lnTo>
                  <a:lnTo>
                    <a:pt x="356870" y="1161100"/>
                  </a:lnTo>
                  <a:lnTo>
                    <a:pt x="349250" y="1162687"/>
                  </a:lnTo>
                  <a:lnTo>
                    <a:pt x="341630" y="1163639"/>
                  </a:lnTo>
                  <a:lnTo>
                    <a:pt x="334645" y="1164591"/>
                  </a:lnTo>
                  <a:lnTo>
                    <a:pt x="327343" y="1164908"/>
                  </a:lnTo>
                  <a:lnTo>
                    <a:pt x="320675" y="1165225"/>
                  </a:lnTo>
                  <a:lnTo>
                    <a:pt x="314008" y="1165225"/>
                  </a:lnTo>
                  <a:lnTo>
                    <a:pt x="307658" y="1165225"/>
                  </a:lnTo>
                  <a:lnTo>
                    <a:pt x="301625" y="1164908"/>
                  </a:lnTo>
                  <a:lnTo>
                    <a:pt x="295593" y="1164273"/>
                  </a:lnTo>
                  <a:lnTo>
                    <a:pt x="289560" y="1163321"/>
                  </a:lnTo>
                  <a:lnTo>
                    <a:pt x="283845" y="1162369"/>
                  </a:lnTo>
                  <a:lnTo>
                    <a:pt x="278448" y="1161100"/>
                  </a:lnTo>
                  <a:lnTo>
                    <a:pt x="273050" y="1159513"/>
                  </a:lnTo>
                  <a:lnTo>
                    <a:pt x="263208" y="1156340"/>
                  </a:lnTo>
                  <a:lnTo>
                    <a:pt x="253683" y="1152215"/>
                  </a:lnTo>
                  <a:lnTo>
                    <a:pt x="245110" y="1147455"/>
                  </a:lnTo>
                  <a:lnTo>
                    <a:pt x="236855" y="1142378"/>
                  </a:lnTo>
                  <a:lnTo>
                    <a:pt x="229235" y="1136983"/>
                  </a:lnTo>
                  <a:lnTo>
                    <a:pt x="222568" y="1131271"/>
                  </a:lnTo>
                  <a:lnTo>
                    <a:pt x="216535" y="1125559"/>
                  </a:lnTo>
                  <a:lnTo>
                    <a:pt x="210820" y="1118895"/>
                  </a:lnTo>
                  <a:lnTo>
                    <a:pt x="205740" y="1112549"/>
                  </a:lnTo>
                  <a:lnTo>
                    <a:pt x="200978" y="1106520"/>
                  </a:lnTo>
                  <a:lnTo>
                    <a:pt x="196850" y="1100173"/>
                  </a:lnTo>
                  <a:lnTo>
                    <a:pt x="193358" y="1094144"/>
                  </a:lnTo>
                  <a:lnTo>
                    <a:pt x="189865" y="1088115"/>
                  </a:lnTo>
                  <a:lnTo>
                    <a:pt x="187325" y="1083037"/>
                  </a:lnTo>
                  <a:lnTo>
                    <a:pt x="183198" y="1072883"/>
                  </a:lnTo>
                  <a:lnTo>
                    <a:pt x="180023" y="1064950"/>
                  </a:lnTo>
                  <a:lnTo>
                    <a:pt x="178435" y="1059555"/>
                  </a:lnTo>
                  <a:lnTo>
                    <a:pt x="177800" y="1057651"/>
                  </a:lnTo>
                  <a:lnTo>
                    <a:pt x="180658" y="1058603"/>
                  </a:lnTo>
                  <a:lnTo>
                    <a:pt x="188278" y="1059873"/>
                  </a:lnTo>
                  <a:lnTo>
                    <a:pt x="200025" y="1061459"/>
                  </a:lnTo>
                  <a:lnTo>
                    <a:pt x="207645" y="1062411"/>
                  </a:lnTo>
                  <a:lnTo>
                    <a:pt x="215265" y="1062729"/>
                  </a:lnTo>
                  <a:lnTo>
                    <a:pt x="223520" y="1063046"/>
                  </a:lnTo>
                  <a:lnTo>
                    <a:pt x="233045" y="1063046"/>
                  </a:lnTo>
                  <a:lnTo>
                    <a:pt x="242570" y="1062411"/>
                  </a:lnTo>
                  <a:lnTo>
                    <a:pt x="252095" y="1061142"/>
                  </a:lnTo>
                  <a:lnTo>
                    <a:pt x="262255" y="1059555"/>
                  </a:lnTo>
                  <a:lnTo>
                    <a:pt x="272415" y="1057334"/>
                  </a:lnTo>
                  <a:lnTo>
                    <a:pt x="283210" y="1054161"/>
                  </a:lnTo>
                  <a:lnTo>
                    <a:pt x="293370" y="1050353"/>
                  </a:lnTo>
                  <a:lnTo>
                    <a:pt x="298133" y="1048131"/>
                  </a:lnTo>
                  <a:lnTo>
                    <a:pt x="302895" y="1045276"/>
                  </a:lnTo>
                  <a:lnTo>
                    <a:pt x="307975" y="1042737"/>
                  </a:lnTo>
                  <a:lnTo>
                    <a:pt x="312738" y="1039881"/>
                  </a:lnTo>
                  <a:lnTo>
                    <a:pt x="317818" y="1036390"/>
                  </a:lnTo>
                  <a:lnTo>
                    <a:pt x="322263" y="1032582"/>
                  </a:lnTo>
                  <a:lnTo>
                    <a:pt x="326708" y="1028775"/>
                  </a:lnTo>
                  <a:lnTo>
                    <a:pt x="331153" y="1024649"/>
                  </a:lnTo>
                  <a:lnTo>
                    <a:pt x="335280" y="1020207"/>
                  </a:lnTo>
                  <a:lnTo>
                    <a:pt x="339408" y="1015447"/>
                  </a:lnTo>
                  <a:lnTo>
                    <a:pt x="343535" y="1010052"/>
                  </a:lnTo>
                  <a:lnTo>
                    <a:pt x="347345" y="1004658"/>
                  </a:lnTo>
                  <a:lnTo>
                    <a:pt x="350838" y="998628"/>
                  </a:lnTo>
                  <a:lnTo>
                    <a:pt x="354013" y="992599"/>
                  </a:lnTo>
                  <a:lnTo>
                    <a:pt x="357505" y="985935"/>
                  </a:lnTo>
                  <a:lnTo>
                    <a:pt x="360045" y="979271"/>
                  </a:lnTo>
                  <a:lnTo>
                    <a:pt x="363220" y="971656"/>
                  </a:lnTo>
                  <a:lnTo>
                    <a:pt x="365443" y="964040"/>
                  </a:lnTo>
                  <a:lnTo>
                    <a:pt x="367665" y="955789"/>
                  </a:lnTo>
                  <a:lnTo>
                    <a:pt x="369570" y="947221"/>
                  </a:lnTo>
                  <a:lnTo>
                    <a:pt x="371158" y="938336"/>
                  </a:lnTo>
                  <a:lnTo>
                    <a:pt x="372110" y="928816"/>
                  </a:lnTo>
                  <a:lnTo>
                    <a:pt x="373380" y="918979"/>
                  </a:lnTo>
                  <a:lnTo>
                    <a:pt x="374015" y="908825"/>
                  </a:lnTo>
                  <a:lnTo>
                    <a:pt x="374333" y="898036"/>
                  </a:lnTo>
                  <a:lnTo>
                    <a:pt x="374015" y="886929"/>
                  </a:lnTo>
                  <a:lnTo>
                    <a:pt x="373698" y="875188"/>
                  </a:lnTo>
                  <a:lnTo>
                    <a:pt x="373063" y="862812"/>
                  </a:lnTo>
                  <a:lnTo>
                    <a:pt x="371793" y="849802"/>
                  </a:lnTo>
                  <a:lnTo>
                    <a:pt x="370205" y="836792"/>
                  </a:lnTo>
                  <a:lnTo>
                    <a:pt x="367983" y="822829"/>
                  </a:lnTo>
                  <a:lnTo>
                    <a:pt x="365760" y="808550"/>
                  </a:lnTo>
                  <a:lnTo>
                    <a:pt x="354965" y="751748"/>
                  </a:lnTo>
                  <a:lnTo>
                    <a:pt x="349568" y="722871"/>
                  </a:lnTo>
                  <a:lnTo>
                    <a:pt x="344805" y="693360"/>
                  </a:lnTo>
                  <a:lnTo>
                    <a:pt x="340360" y="663214"/>
                  </a:lnTo>
                  <a:lnTo>
                    <a:pt x="338455" y="647665"/>
                  </a:lnTo>
                  <a:lnTo>
                    <a:pt x="336868" y="632116"/>
                  </a:lnTo>
                  <a:lnTo>
                    <a:pt x="335280" y="616249"/>
                  </a:lnTo>
                  <a:lnTo>
                    <a:pt x="334328" y="600383"/>
                  </a:lnTo>
                  <a:lnTo>
                    <a:pt x="333693" y="583882"/>
                  </a:lnTo>
                  <a:lnTo>
                    <a:pt x="333375" y="567698"/>
                  </a:lnTo>
                  <a:lnTo>
                    <a:pt x="333375" y="550880"/>
                  </a:lnTo>
                  <a:lnTo>
                    <a:pt x="333693" y="533744"/>
                  </a:lnTo>
                  <a:lnTo>
                    <a:pt x="334645" y="516609"/>
                  </a:lnTo>
                  <a:lnTo>
                    <a:pt x="336233" y="498838"/>
                  </a:lnTo>
                  <a:lnTo>
                    <a:pt x="337820" y="481385"/>
                  </a:lnTo>
                  <a:lnTo>
                    <a:pt x="340678" y="463298"/>
                  </a:lnTo>
                  <a:lnTo>
                    <a:pt x="343535" y="444893"/>
                  </a:lnTo>
                  <a:lnTo>
                    <a:pt x="347345" y="426170"/>
                  </a:lnTo>
                  <a:lnTo>
                    <a:pt x="351790" y="406813"/>
                  </a:lnTo>
                  <a:lnTo>
                    <a:pt x="356870" y="387774"/>
                  </a:lnTo>
                  <a:lnTo>
                    <a:pt x="362268" y="367782"/>
                  </a:lnTo>
                  <a:lnTo>
                    <a:pt x="369253" y="347791"/>
                  </a:lnTo>
                  <a:lnTo>
                    <a:pt x="376238" y="327164"/>
                  </a:lnTo>
                  <a:lnTo>
                    <a:pt x="384175" y="306538"/>
                  </a:lnTo>
                  <a:lnTo>
                    <a:pt x="393383" y="285277"/>
                  </a:lnTo>
                  <a:lnTo>
                    <a:pt x="402908" y="263699"/>
                  </a:lnTo>
                  <a:lnTo>
                    <a:pt x="408623" y="251958"/>
                  </a:lnTo>
                  <a:lnTo>
                    <a:pt x="414655" y="240534"/>
                  </a:lnTo>
                  <a:lnTo>
                    <a:pt x="421005" y="229428"/>
                  </a:lnTo>
                  <a:lnTo>
                    <a:pt x="427355" y="218956"/>
                  </a:lnTo>
                  <a:lnTo>
                    <a:pt x="433705" y="208801"/>
                  </a:lnTo>
                  <a:lnTo>
                    <a:pt x="440690" y="198964"/>
                  </a:lnTo>
                  <a:lnTo>
                    <a:pt x="447358" y="189444"/>
                  </a:lnTo>
                  <a:lnTo>
                    <a:pt x="454660" y="179925"/>
                  </a:lnTo>
                  <a:lnTo>
                    <a:pt x="443230" y="180559"/>
                  </a:lnTo>
                  <a:lnTo>
                    <a:pt x="448628" y="177703"/>
                  </a:lnTo>
                  <a:lnTo>
                    <a:pt x="453708" y="174213"/>
                  </a:lnTo>
                  <a:lnTo>
                    <a:pt x="464820" y="166597"/>
                  </a:lnTo>
                  <a:lnTo>
                    <a:pt x="471805" y="158029"/>
                  </a:lnTo>
                  <a:lnTo>
                    <a:pt x="479743" y="149779"/>
                  </a:lnTo>
                  <a:lnTo>
                    <a:pt x="487363" y="141528"/>
                  </a:lnTo>
                  <a:lnTo>
                    <a:pt x="495300" y="133912"/>
                  </a:lnTo>
                  <a:lnTo>
                    <a:pt x="502920" y="126614"/>
                  </a:lnTo>
                  <a:lnTo>
                    <a:pt x="510858" y="119315"/>
                  </a:lnTo>
                  <a:lnTo>
                    <a:pt x="519113" y="112334"/>
                  </a:lnTo>
                  <a:lnTo>
                    <a:pt x="527368" y="105987"/>
                  </a:lnTo>
                  <a:lnTo>
                    <a:pt x="535623" y="99324"/>
                  </a:lnTo>
                  <a:lnTo>
                    <a:pt x="543878" y="93612"/>
                  </a:lnTo>
                  <a:lnTo>
                    <a:pt x="552768" y="87582"/>
                  </a:lnTo>
                  <a:lnTo>
                    <a:pt x="561340" y="81871"/>
                  </a:lnTo>
                  <a:lnTo>
                    <a:pt x="569595" y="76476"/>
                  </a:lnTo>
                  <a:lnTo>
                    <a:pt x="578168" y="71399"/>
                  </a:lnTo>
                  <a:lnTo>
                    <a:pt x="595630" y="61562"/>
                  </a:lnTo>
                  <a:lnTo>
                    <a:pt x="613093" y="52994"/>
                  </a:lnTo>
                  <a:lnTo>
                    <a:pt x="630555" y="45061"/>
                  </a:lnTo>
                  <a:lnTo>
                    <a:pt x="647700" y="38079"/>
                  </a:lnTo>
                  <a:lnTo>
                    <a:pt x="665163" y="31733"/>
                  </a:lnTo>
                  <a:lnTo>
                    <a:pt x="681990" y="26338"/>
                  </a:lnTo>
                  <a:lnTo>
                    <a:pt x="698500" y="21261"/>
                  </a:lnTo>
                  <a:lnTo>
                    <a:pt x="715010" y="17136"/>
                  </a:lnTo>
                  <a:lnTo>
                    <a:pt x="731203" y="13328"/>
                  </a:lnTo>
                  <a:lnTo>
                    <a:pt x="746760" y="10472"/>
                  </a:lnTo>
                  <a:lnTo>
                    <a:pt x="761683" y="7933"/>
                  </a:lnTo>
                  <a:lnTo>
                    <a:pt x="776288" y="5395"/>
                  </a:lnTo>
                  <a:lnTo>
                    <a:pt x="789940" y="3808"/>
                  </a:lnTo>
                  <a:lnTo>
                    <a:pt x="802958" y="2539"/>
                  </a:lnTo>
                  <a:lnTo>
                    <a:pt x="815658" y="1269"/>
                  </a:lnTo>
                  <a:lnTo>
                    <a:pt x="837248" y="317"/>
                  </a:lnTo>
                  <a:lnTo>
                    <a:pt x="855345" y="0"/>
                  </a:lnTo>
                  <a:close/>
                </a:path>
              </a:pathLst>
            </a:custGeom>
            <a:solidFill>
              <a:schemeClr val="accent3"/>
            </a:solidFill>
            <a:ln>
              <a:noFill/>
            </a:ln>
          </p:spPr>
          <p:txBody>
            <a:bodyPr lIns="91412" tIns="45705" rIns="91412" bIns="45705" anchor="ctr">
              <a:scene3d>
                <a:camera prst="orthographicFront"/>
                <a:lightRig rig="threePt" dir="t"/>
              </a:scene3d>
              <a:sp3d contourW="12700">
                <a:contourClr>
                  <a:srgbClr val="FFFFFF"/>
                </a:contourClr>
              </a:sp3d>
            </a:bodyPr>
            <a:lstStyle/>
            <a:p>
              <a:pPr algn="ctr">
                <a:defRPr/>
              </a:pPr>
              <a:endParaRPr lang="zh-CN" altLang="en-US" sz="3200" dirty="0">
                <a:solidFill>
                  <a:srgbClr val="FFFFFF"/>
                </a:solidFill>
                <a:cs typeface="+mn-ea"/>
                <a:sym typeface="+mn-lt"/>
              </a:endParaRPr>
            </a:p>
          </p:txBody>
        </p:sp>
        <p:cxnSp>
          <p:nvCxnSpPr>
            <p:cNvPr id="16" name="直接连接符 15"/>
            <p:cNvCxnSpPr/>
            <p:nvPr/>
          </p:nvCxnSpPr>
          <p:spPr>
            <a:xfrm>
              <a:off x="6096795" y="2606609"/>
              <a:ext cx="0" cy="25081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12379" y="4656661"/>
              <a:ext cx="14433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a:r>
                <a:rPr lang="en-US" altLang="zh-CN" sz="1865" b="1" dirty="0">
                  <a:cs typeface="+mn-ea"/>
                  <a:sym typeface="+mn-lt"/>
                </a:rPr>
                <a:t>28%</a:t>
              </a:r>
              <a:endParaRPr lang="zh-CN" altLang="en-US" sz="1865" b="1" dirty="0">
                <a:cs typeface="+mn-ea"/>
                <a:sym typeface="+mn-lt"/>
              </a:endParaRPr>
            </a:p>
          </p:txBody>
        </p:sp>
        <p:sp>
          <p:nvSpPr>
            <p:cNvPr id="18" name="矩形 17"/>
            <p:cNvSpPr/>
            <p:nvPr/>
          </p:nvSpPr>
          <p:spPr>
            <a:xfrm>
              <a:off x="8684822" y="4656661"/>
              <a:ext cx="145415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r>
                <a:rPr lang="en-US" altLang="zh-CN" sz="1865" b="1" dirty="0">
                  <a:cs typeface="+mn-ea"/>
                  <a:sym typeface="+mn-lt"/>
                </a:rPr>
                <a:t>32%</a:t>
              </a:r>
              <a:endParaRPr lang="zh-CN" altLang="en-US" sz="1865" b="1" dirty="0">
                <a:cs typeface="+mn-ea"/>
                <a:sym typeface="+mn-lt"/>
              </a:endParaRPr>
            </a:p>
          </p:txBody>
        </p:sp>
        <p:sp>
          <p:nvSpPr>
            <p:cNvPr id="27" name="îṥļîḑé-Rectangle 26"/>
            <p:cNvSpPr/>
            <p:nvPr/>
          </p:nvSpPr>
          <p:spPr>
            <a:xfrm>
              <a:off x="3976807" y="4004575"/>
              <a:ext cx="2143449" cy="306357"/>
            </a:xfrm>
            <a:prstGeom prst="rect">
              <a:avLst/>
            </a:prstGeom>
            <a:noFill/>
          </p:spPr>
          <p:txBody>
            <a:bodyPr wrap="none" lIns="0" tIns="0" rIns="0" bIns="0" anchor="ctr">
              <a:normAutofit/>
            </a:bodyPr>
            <a:lstStyle/>
            <a:p>
              <a:pPr defTabSz="1218565">
                <a:defRPr/>
              </a:pPr>
              <a:r>
                <a:rPr lang="zh-CN" altLang="en-US" b="1" dirty="0">
                  <a:solidFill>
                    <a:schemeClr val="tx1">
                      <a:lumMod val="75000"/>
                    </a:schemeClr>
                  </a:solidFill>
                  <a:cs typeface="+mn-ea"/>
                  <a:sym typeface="+mn-lt"/>
                </a:rPr>
                <a:t>计划</a:t>
              </a:r>
              <a:r>
                <a:rPr lang="en-US" altLang="zh-CN" b="1" dirty="0">
                  <a:solidFill>
                    <a:schemeClr val="tx1">
                      <a:lumMod val="75000"/>
                    </a:schemeClr>
                  </a:solidFill>
                  <a:cs typeface="+mn-ea"/>
                  <a:sym typeface="+mn-lt"/>
                </a:rPr>
                <a:t>230</a:t>
              </a:r>
              <a:r>
                <a:rPr lang="zh-CN" altLang="en-US" b="1" dirty="0">
                  <a:solidFill>
                    <a:schemeClr val="tx1">
                      <a:lumMod val="75000"/>
                    </a:schemeClr>
                  </a:solidFill>
                  <a:cs typeface="+mn-ea"/>
                  <a:sym typeface="+mn-lt"/>
                </a:rPr>
                <a:t>万</a:t>
              </a:r>
            </a:p>
          </p:txBody>
        </p:sp>
        <p:sp>
          <p:nvSpPr>
            <p:cNvPr id="29" name="îṥļîḑé-Rectangle 26"/>
            <p:cNvSpPr/>
            <p:nvPr/>
          </p:nvSpPr>
          <p:spPr>
            <a:xfrm>
              <a:off x="6508260" y="4004575"/>
              <a:ext cx="2143449" cy="306358"/>
            </a:xfrm>
            <a:prstGeom prst="rect">
              <a:avLst/>
            </a:prstGeom>
            <a:noFill/>
          </p:spPr>
          <p:txBody>
            <a:bodyPr wrap="none" lIns="0" tIns="0" rIns="0" bIns="0" anchor="ctr">
              <a:normAutofit/>
            </a:bodyPr>
            <a:lstStyle/>
            <a:p>
              <a:pPr defTabSz="1218565">
                <a:defRPr/>
              </a:pPr>
              <a:r>
                <a:rPr lang="zh-CN" altLang="en-US" b="1" dirty="0">
                  <a:solidFill>
                    <a:schemeClr val="tx1">
                      <a:lumMod val="75000"/>
                    </a:schemeClr>
                  </a:solidFill>
                  <a:cs typeface="+mn-ea"/>
                  <a:sym typeface="+mn-lt"/>
                </a:rPr>
                <a:t>实际</a:t>
              </a:r>
              <a:r>
                <a:rPr lang="en-US" altLang="zh-CN" b="1" dirty="0">
                  <a:solidFill>
                    <a:schemeClr val="tx1">
                      <a:lumMod val="75000"/>
                    </a:schemeClr>
                  </a:solidFill>
                  <a:cs typeface="+mn-ea"/>
                  <a:sym typeface="+mn-lt"/>
                </a:rPr>
                <a:t>250</a:t>
              </a:r>
              <a:r>
                <a:rPr lang="zh-CN" altLang="en-US" b="1" dirty="0">
                  <a:solidFill>
                    <a:schemeClr val="tx1">
                      <a:lumMod val="75000"/>
                    </a:schemeClr>
                  </a:solidFill>
                  <a:cs typeface="+mn-ea"/>
                  <a:sym typeface="+mn-lt"/>
                </a:rPr>
                <a:t>万</a:t>
              </a:r>
            </a:p>
          </p:txBody>
        </p:sp>
        <p:sp>
          <p:nvSpPr>
            <p:cNvPr id="31" name="矩形 30"/>
            <p:cNvSpPr/>
            <p:nvPr/>
          </p:nvSpPr>
          <p:spPr>
            <a:xfrm>
              <a:off x="1636072" y="5495841"/>
              <a:ext cx="8993187" cy="922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82270" algn="just" defTabSz="913765" eaLnBrk="1" hangingPunct="1">
                <a:spcAft>
                  <a:spcPts val="0"/>
                </a:spcAft>
                <a:defRPr/>
              </a:pP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紧紧围绕</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金融业务余额新增的</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发展重点，确定全市圆梦</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、追梦</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230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发展目标，全年新增余额从</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100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平台上升至</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平台，达到</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240.58</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元；新增综合资产从</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平台上升至</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300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平台，达到</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310.11</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元。</a:t>
              </a:r>
            </a:p>
          </p:txBody>
        </p:sp>
      </p:grpSp>
      <p:grpSp>
        <p:nvGrpSpPr>
          <p:cNvPr id="32" name="组合 31"/>
          <p:cNvGrpSpPr/>
          <p:nvPr/>
        </p:nvGrpSpPr>
        <p:grpSpPr>
          <a:xfrm>
            <a:off x="2" y="-15241"/>
            <a:ext cx="12709234" cy="6914184"/>
            <a:chOff x="2" y="-15241"/>
            <a:chExt cx="12709234" cy="6914184"/>
          </a:xfrm>
        </p:grpSpPr>
        <p:sp>
          <p:nvSpPr>
            <p:cNvPr id="33" name="文本框 32"/>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4" name="矩形 33"/>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文本框 34"/>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36" name="矩形 35"/>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9062" y="612799"/>
            <a:ext cx="9274939" cy="5748013"/>
            <a:chOff x="2049062" y="612799"/>
            <a:chExt cx="9274939" cy="5748013"/>
          </a:xfrm>
        </p:grpSpPr>
        <p:sp>
          <p:nvSpPr>
            <p:cNvPr id="8" name="Freeform 2143"/>
            <p:cNvSpPr/>
            <p:nvPr/>
          </p:nvSpPr>
          <p:spPr bwMode="auto">
            <a:xfrm rot="18606545" flipH="1">
              <a:off x="2010349" y="1126073"/>
              <a:ext cx="2349074" cy="2271648"/>
            </a:xfrm>
            <a:custGeom>
              <a:avLst/>
              <a:gdLst>
                <a:gd name="T0" fmla="*/ 283 w 283"/>
                <a:gd name="T1" fmla="*/ 138 h 252"/>
                <a:gd name="T2" fmla="*/ 250 w 283"/>
                <a:gd name="T3" fmla="*/ 87 h 252"/>
                <a:gd name="T4" fmla="*/ 250 w 283"/>
                <a:gd name="T5" fmla="*/ 78 h 252"/>
                <a:gd name="T6" fmla="*/ 172 w 283"/>
                <a:gd name="T7" fmla="*/ 0 h 252"/>
                <a:gd name="T8" fmla="*/ 105 w 283"/>
                <a:gd name="T9" fmla="*/ 37 h 252"/>
                <a:gd name="T10" fmla="*/ 84 w 283"/>
                <a:gd name="T11" fmla="*/ 33 h 252"/>
                <a:gd name="T12" fmla="*/ 37 w 283"/>
                <a:gd name="T13" fmla="*/ 80 h 252"/>
                <a:gd name="T14" fmla="*/ 37 w 283"/>
                <a:gd name="T15" fmla="*/ 85 h 252"/>
                <a:gd name="T16" fmla="*/ 0 w 283"/>
                <a:gd name="T17" fmla="*/ 138 h 252"/>
                <a:gd name="T18" fmla="*/ 0 w 283"/>
                <a:gd name="T19" fmla="*/ 140 h 252"/>
                <a:gd name="T20" fmla="*/ 11 w 283"/>
                <a:gd name="T21" fmla="*/ 174 h 252"/>
                <a:gd name="T22" fmla="*/ 67 w 283"/>
                <a:gd name="T23" fmla="*/ 204 h 252"/>
                <a:gd name="T24" fmla="*/ 67 w 283"/>
                <a:gd name="T25" fmla="*/ 204 h 252"/>
                <a:gd name="T26" fmla="*/ 142 w 283"/>
                <a:gd name="T27" fmla="*/ 252 h 252"/>
                <a:gd name="T28" fmla="*/ 216 w 283"/>
                <a:gd name="T29" fmla="*/ 204 h 252"/>
                <a:gd name="T30" fmla="*/ 217 w 283"/>
                <a:gd name="T31" fmla="*/ 204 h 252"/>
                <a:gd name="T32" fmla="*/ 272 w 283"/>
                <a:gd name="T33" fmla="*/ 174 h 252"/>
                <a:gd name="T34" fmla="*/ 283 w 283"/>
                <a:gd name="T35" fmla="*/ 140 h 252"/>
                <a:gd name="T36" fmla="*/ 283 w 283"/>
                <a:gd name="T37"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52">
                  <a:moveTo>
                    <a:pt x="283" y="138"/>
                  </a:moveTo>
                  <a:cubicBezTo>
                    <a:pt x="283" y="115"/>
                    <a:pt x="269" y="96"/>
                    <a:pt x="250" y="87"/>
                  </a:cubicBezTo>
                  <a:cubicBezTo>
                    <a:pt x="250" y="84"/>
                    <a:pt x="250" y="81"/>
                    <a:pt x="250" y="78"/>
                  </a:cubicBezTo>
                  <a:cubicBezTo>
                    <a:pt x="250" y="35"/>
                    <a:pt x="215" y="0"/>
                    <a:pt x="172" y="0"/>
                  </a:cubicBezTo>
                  <a:cubicBezTo>
                    <a:pt x="143" y="0"/>
                    <a:pt x="118" y="15"/>
                    <a:pt x="105" y="37"/>
                  </a:cubicBezTo>
                  <a:cubicBezTo>
                    <a:pt x="98" y="34"/>
                    <a:pt x="92" y="33"/>
                    <a:pt x="84" y="33"/>
                  </a:cubicBezTo>
                  <a:cubicBezTo>
                    <a:pt x="58" y="33"/>
                    <a:pt x="37" y="54"/>
                    <a:pt x="37" y="80"/>
                  </a:cubicBezTo>
                  <a:cubicBezTo>
                    <a:pt x="37" y="82"/>
                    <a:pt x="37" y="84"/>
                    <a:pt x="37" y="85"/>
                  </a:cubicBezTo>
                  <a:cubicBezTo>
                    <a:pt x="16" y="94"/>
                    <a:pt x="1" y="114"/>
                    <a:pt x="0" y="138"/>
                  </a:cubicBezTo>
                  <a:cubicBezTo>
                    <a:pt x="0" y="139"/>
                    <a:pt x="0" y="139"/>
                    <a:pt x="0" y="140"/>
                  </a:cubicBezTo>
                  <a:cubicBezTo>
                    <a:pt x="0" y="152"/>
                    <a:pt x="4" y="164"/>
                    <a:pt x="11" y="174"/>
                  </a:cubicBezTo>
                  <a:cubicBezTo>
                    <a:pt x="23" y="192"/>
                    <a:pt x="44" y="204"/>
                    <a:pt x="67" y="204"/>
                  </a:cubicBezTo>
                  <a:cubicBezTo>
                    <a:pt x="67" y="204"/>
                    <a:pt x="67" y="204"/>
                    <a:pt x="67" y="204"/>
                  </a:cubicBezTo>
                  <a:cubicBezTo>
                    <a:pt x="100" y="204"/>
                    <a:pt x="129" y="224"/>
                    <a:pt x="142" y="252"/>
                  </a:cubicBezTo>
                  <a:cubicBezTo>
                    <a:pt x="155" y="224"/>
                    <a:pt x="183" y="204"/>
                    <a:pt x="216" y="204"/>
                  </a:cubicBezTo>
                  <a:cubicBezTo>
                    <a:pt x="216" y="204"/>
                    <a:pt x="216" y="204"/>
                    <a:pt x="217" y="204"/>
                  </a:cubicBezTo>
                  <a:cubicBezTo>
                    <a:pt x="240" y="204"/>
                    <a:pt x="260" y="192"/>
                    <a:pt x="272" y="174"/>
                  </a:cubicBezTo>
                  <a:cubicBezTo>
                    <a:pt x="279" y="164"/>
                    <a:pt x="283" y="152"/>
                    <a:pt x="283" y="140"/>
                  </a:cubicBezTo>
                  <a:cubicBezTo>
                    <a:pt x="283" y="139"/>
                    <a:pt x="283" y="139"/>
                    <a:pt x="283" y="138"/>
                  </a:cubicBezTo>
                  <a:close/>
                </a:path>
              </a:pathLst>
            </a:custGeom>
            <a:solidFill>
              <a:schemeClr val="accent1"/>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11" name="Freeform 2143"/>
            <p:cNvSpPr/>
            <p:nvPr/>
          </p:nvSpPr>
          <p:spPr bwMode="auto">
            <a:xfrm rot="2984357">
              <a:off x="4213592" y="1290374"/>
              <a:ext cx="2042077" cy="1988470"/>
            </a:xfrm>
            <a:custGeom>
              <a:avLst/>
              <a:gdLst>
                <a:gd name="T0" fmla="*/ 283 w 283"/>
                <a:gd name="T1" fmla="*/ 138 h 252"/>
                <a:gd name="T2" fmla="*/ 250 w 283"/>
                <a:gd name="T3" fmla="*/ 87 h 252"/>
                <a:gd name="T4" fmla="*/ 250 w 283"/>
                <a:gd name="T5" fmla="*/ 78 h 252"/>
                <a:gd name="T6" fmla="*/ 172 w 283"/>
                <a:gd name="T7" fmla="*/ 0 h 252"/>
                <a:gd name="T8" fmla="*/ 105 w 283"/>
                <a:gd name="T9" fmla="*/ 37 h 252"/>
                <a:gd name="T10" fmla="*/ 84 w 283"/>
                <a:gd name="T11" fmla="*/ 33 h 252"/>
                <a:gd name="T12" fmla="*/ 37 w 283"/>
                <a:gd name="T13" fmla="*/ 80 h 252"/>
                <a:gd name="T14" fmla="*/ 37 w 283"/>
                <a:gd name="T15" fmla="*/ 85 h 252"/>
                <a:gd name="T16" fmla="*/ 0 w 283"/>
                <a:gd name="T17" fmla="*/ 138 h 252"/>
                <a:gd name="T18" fmla="*/ 0 w 283"/>
                <a:gd name="T19" fmla="*/ 140 h 252"/>
                <a:gd name="T20" fmla="*/ 11 w 283"/>
                <a:gd name="T21" fmla="*/ 174 h 252"/>
                <a:gd name="T22" fmla="*/ 67 w 283"/>
                <a:gd name="T23" fmla="*/ 204 h 252"/>
                <a:gd name="T24" fmla="*/ 67 w 283"/>
                <a:gd name="T25" fmla="*/ 204 h 252"/>
                <a:gd name="T26" fmla="*/ 142 w 283"/>
                <a:gd name="T27" fmla="*/ 252 h 252"/>
                <a:gd name="T28" fmla="*/ 216 w 283"/>
                <a:gd name="T29" fmla="*/ 204 h 252"/>
                <a:gd name="T30" fmla="*/ 217 w 283"/>
                <a:gd name="T31" fmla="*/ 204 h 252"/>
                <a:gd name="T32" fmla="*/ 272 w 283"/>
                <a:gd name="T33" fmla="*/ 174 h 252"/>
                <a:gd name="T34" fmla="*/ 283 w 283"/>
                <a:gd name="T35" fmla="*/ 140 h 252"/>
                <a:gd name="T36" fmla="*/ 283 w 283"/>
                <a:gd name="T37"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52">
                  <a:moveTo>
                    <a:pt x="283" y="138"/>
                  </a:moveTo>
                  <a:cubicBezTo>
                    <a:pt x="283" y="115"/>
                    <a:pt x="269" y="96"/>
                    <a:pt x="250" y="87"/>
                  </a:cubicBezTo>
                  <a:cubicBezTo>
                    <a:pt x="250" y="84"/>
                    <a:pt x="250" y="81"/>
                    <a:pt x="250" y="78"/>
                  </a:cubicBezTo>
                  <a:cubicBezTo>
                    <a:pt x="250" y="35"/>
                    <a:pt x="215" y="0"/>
                    <a:pt x="172" y="0"/>
                  </a:cubicBezTo>
                  <a:cubicBezTo>
                    <a:pt x="143" y="0"/>
                    <a:pt x="118" y="15"/>
                    <a:pt x="105" y="37"/>
                  </a:cubicBezTo>
                  <a:cubicBezTo>
                    <a:pt x="98" y="34"/>
                    <a:pt x="92" y="33"/>
                    <a:pt x="84" y="33"/>
                  </a:cubicBezTo>
                  <a:cubicBezTo>
                    <a:pt x="58" y="33"/>
                    <a:pt x="37" y="54"/>
                    <a:pt x="37" y="80"/>
                  </a:cubicBezTo>
                  <a:cubicBezTo>
                    <a:pt x="37" y="82"/>
                    <a:pt x="37" y="84"/>
                    <a:pt x="37" y="85"/>
                  </a:cubicBezTo>
                  <a:cubicBezTo>
                    <a:pt x="16" y="94"/>
                    <a:pt x="1" y="114"/>
                    <a:pt x="0" y="138"/>
                  </a:cubicBezTo>
                  <a:cubicBezTo>
                    <a:pt x="0" y="139"/>
                    <a:pt x="0" y="139"/>
                    <a:pt x="0" y="140"/>
                  </a:cubicBezTo>
                  <a:cubicBezTo>
                    <a:pt x="0" y="152"/>
                    <a:pt x="4" y="164"/>
                    <a:pt x="11" y="174"/>
                  </a:cubicBezTo>
                  <a:cubicBezTo>
                    <a:pt x="23" y="192"/>
                    <a:pt x="44" y="204"/>
                    <a:pt x="67" y="204"/>
                  </a:cubicBezTo>
                  <a:cubicBezTo>
                    <a:pt x="67" y="204"/>
                    <a:pt x="67" y="204"/>
                    <a:pt x="67" y="204"/>
                  </a:cubicBezTo>
                  <a:cubicBezTo>
                    <a:pt x="100" y="204"/>
                    <a:pt x="129" y="224"/>
                    <a:pt x="142" y="252"/>
                  </a:cubicBezTo>
                  <a:cubicBezTo>
                    <a:pt x="155" y="224"/>
                    <a:pt x="183" y="204"/>
                    <a:pt x="216" y="204"/>
                  </a:cubicBezTo>
                  <a:cubicBezTo>
                    <a:pt x="216" y="204"/>
                    <a:pt x="216" y="204"/>
                    <a:pt x="217" y="204"/>
                  </a:cubicBezTo>
                  <a:cubicBezTo>
                    <a:pt x="240" y="204"/>
                    <a:pt x="260" y="192"/>
                    <a:pt x="272" y="174"/>
                  </a:cubicBezTo>
                  <a:cubicBezTo>
                    <a:pt x="279" y="164"/>
                    <a:pt x="283" y="152"/>
                    <a:pt x="283" y="140"/>
                  </a:cubicBezTo>
                  <a:cubicBezTo>
                    <a:pt x="283" y="139"/>
                    <a:pt x="283" y="139"/>
                    <a:pt x="283" y="138"/>
                  </a:cubicBezTo>
                  <a:close/>
                </a:path>
              </a:pathLst>
            </a:custGeom>
            <a:solidFill>
              <a:schemeClr val="accent2"/>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12" name="Freeform 2145"/>
            <p:cNvSpPr/>
            <p:nvPr/>
          </p:nvSpPr>
          <p:spPr bwMode="auto">
            <a:xfrm rot="8749064">
              <a:off x="4054016" y="3267446"/>
              <a:ext cx="1872866" cy="1542235"/>
            </a:xfrm>
            <a:custGeom>
              <a:avLst/>
              <a:gdLst>
                <a:gd name="T0" fmla="*/ 95 w 95"/>
                <a:gd name="T1" fmla="*/ 47 h 84"/>
                <a:gd name="T2" fmla="*/ 84 w 95"/>
                <a:gd name="T3" fmla="*/ 29 h 84"/>
                <a:gd name="T4" fmla="*/ 84 w 95"/>
                <a:gd name="T5" fmla="*/ 27 h 84"/>
                <a:gd name="T6" fmla="*/ 58 w 95"/>
                <a:gd name="T7" fmla="*/ 0 h 84"/>
                <a:gd name="T8" fmla="*/ 35 w 95"/>
                <a:gd name="T9" fmla="*/ 13 h 84"/>
                <a:gd name="T10" fmla="*/ 29 w 95"/>
                <a:gd name="T11" fmla="*/ 11 h 84"/>
                <a:gd name="T12" fmla="*/ 13 w 95"/>
                <a:gd name="T13" fmla="*/ 27 h 84"/>
                <a:gd name="T14" fmla="*/ 13 w 95"/>
                <a:gd name="T15" fmla="*/ 29 h 84"/>
                <a:gd name="T16" fmla="*/ 1 w 95"/>
                <a:gd name="T17" fmla="*/ 47 h 84"/>
                <a:gd name="T18" fmla="*/ 0 w 95"/>
                <a:gd name="T19" fmla="*/ 47 h 84"/>
                <a:gd name="T20" fmla="*/ 4 w 95"/>
                <a:gd name="T21" fmla="*/ 58 h 84"/>
                <a:gd name="T22" fmla="*/ 23 w 95"/>
                <a:gd name="T23" fmla="*/ 68 h 84"/>
                <a:gd name="T24" fmla="*/ 23 w 95"/>
                <a:gd name="T25" fmla="*/ 68 h 84"/>
                <a:gd name="T26" fmla="*/ 48 w 95"/>
                <a:gd name="T27" fmla="*/ 84 h 84"/>
                <a:gd name="T28" fmla="*/ 73 w 95"/>
                <a:gd name="T29" fmla="*/ 68 h 84"/>
                <a:gd name="T30" fmla="*/ 73 w 95"/>
                <a:gd name="T31" fmla="*/ 68 h 84"/>
                <a:gd name="T32" fmla="*/ 91 w 95"/>
                <a:gd name="T33" fmla="*/ 58 h 84"/>
                <a:gd name="T34" fmla="*/ 95 w 95"/>
                <a:gd name="T35" fmla="*/ 47 h 84"/>
                <a:gd name="T36" fmla="*/ 95 w 95"/>
                <a:gd name="T37"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84">
                  <a:moveTo>
                    <a:pt x="95" y="47"/>
                  </a:moveTo>
                  <a:cubicBezTo>
                    <a:pt x="95" y="39"/>
                    <a:pt x="90" y="32"/>
                    <a:pt x="84" y="29"/>
                  </a:cubicBezTo>
                  <a:cubicBezTo>
                    <a:pt x="84" y="28"/>
                    <a:pt x="84" y="28"/>
                    <a:pt x="84" y="27"/>
                  </a:cubicBezTo>
                  <a:cubicBezTo>
                    <a:pt x="84" y="12"/>
                    <a:pt x="72" y="0"/>
                    <a:pt x="58" y="0"/>
                  </a:cubicBezTo>
                  <a:cubicBezTo>
                    <a:pt x="48" y="0"/>
                    <a:pt x="40" y="5"/>
                    <a:pt x="35" y="13"/>
                  </a:cubicBezTo>
                  <a:cubicBezTo>
                    <a:pt x="33" y="12"/>
                    <a:pt x="31" y="11"/>
                    <a:pt x="29" y="11"/>
                  </a:cubicBezTo>
                  <a:cubicBezTo>
                    <a:pt x="20" y="11"/>
                    <a:pt x="13" y="19"/>
                    <a:pt x="13" y="27"/>
                  </a:cubicBezTo>
                  <a:cubicBezTo>
                    <a:pt x="13" y="28"/>
                    <a:pt x="13" y="28"/>
                    <a:pt x="13" y="29"/>
                  </a:cubicBezTo>
                  <a:cubicBezTo>
                    <a:pt x="6" y="32"/>
                    <a:pt x="1" y="39"/>
                    <a:pt x="1" y="47"/>
                  </a:cubicBezTo>
                  <a:cubicBezTo>
                    <a:pt x="1" y="47"/>
                    <a:pt x="0" y="47"/>
                    <a:pt x="0" y="47"/>
                  </a:cubicBezTo>
                  <a:cubicBezTo>
                    <a:pt x="0" y="51"/>
                    <a:pt x="2" y="55"/>
                    <a:pt x="4" y="58"/>
                  </a:cubicBezTo>
                  <a:cubicBezTo>
                    <a:pt x="8" y="64"/>
                    <a:pt x="15" y="68"/>
                    <a:pt x="23" y="68"/>
                  </a:cubicBezTo>
                  <a:cubicBezTo>
                    <a:pt x="23" y="68"/>
                    <a:pt x="23" y="68"/>
                    <a:pt x="23" y="68"/>
                  </a:cubicBezTo>
                  <a:cubicBezTo>
                    <a:pt x="34" y="68"/>
                    <a:pt x="43" y="75"/>
                    <a:pt x="48" y="84"/>
                  </a:cubicBezTo>
                  <a:cubicBezTo>
                    <a:pt x="52" y="75"/>
                    <a:pt x="62" y="68"/>
                    <a:pt x="73" y="68"/>
                  </a:cubicBezTo>
                  <a:cubicBezTo>
                    <a:pt x="73" y="68"/>
                    <a:pt x="73" y="68"/>
                    <a:pt x="73" y="68"/>
                  </a:cubicBezTo>
                  <a:cubicBezTo>
                    <a:pt x="80" y="68"/>
                    <a:pt x="87" y="64"/>
                    <a:pt x="91" y="58"/>
                  </a:cubicBezTo>
                  <a:cubicBezTo>
                    <a:pt x="94" y="55"/>
                    <a:pt x="95" y="51"/>
                    <a:pt x="95" y="47"/>
                  </a:cubicBezTo>
                  <a:cubicBezTo>
                    <a:pt x="95" y="47"/>
                    <a:pt x="95" y="47"/>
                    <a:pt x="95" y="47"/>
                  </a:cubicBezTo>
                  <a:close/>
                </a:path>
              </a:pathLst>
            </a:custGeom>
            <a:solidFill>
              <a:schemeClr val="accent3"/>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13" name="Freeform 2144"/>
            <p:cNvSpPr/>
            <p:nvPr/>
          </p:nvSpPr>
          <p:spPr bwMode="auto">
            <a:xfrm rot="13199556">
              <a:off x="2928959" y="3293742"/>
              <a:ext cx="1075100" cy="1095641"/>
            </a:xfrm>
            <a:custGeom>
              <a:avLst/>
              <a:gdLst>
                <a:gd name="T0" fmla="*/ 0 w 189"/>
                <a:gd name="T1" fmla="*/ 93 h 169"/>
                <a:gd name="T2" fmla="*/ 23 w 189"/>
                <a:gd name="T3" fmla="*/ 58 h 169"/>
                <a:gd name="T4" fmla="*/ 22 w 189"/>
                <a:gd name="T5" fmla="*/ 53 h 169"/>
                <a:gd name="T6" fmla="*/ 75 w 189"/>
                <a:gd name="T7" fmla="*/ 0 h 169"/>
                <a:gd name="T8" fmla="*/ 120 w 189"/>
                <a:gd name="T9" fmla="*/ 25 h 169"/>
                <a:gd name="T10" fmla="*/ 133 w 189"/>
                <a:gd name="T11" fmla="*/ 22 h 169"/>
                <a:gd name="T12" fmla="*/ 165 w 189"/>
                <a:gd name="T13" fmla="*/ 54 h 169"/>
                <a:gd name="T14" fmla="*/ 165 w 189"/>
                <a:gd name="T15" fmla="*/ 57 h 169"/>
                <a:gd name="T16" fmla="*/ 189 w 189"/>
                <a:gd name="T17" fmla="*/ 93 h 169"/>
                <a:gd name="T18" fmla="*/ 189 w 189"/>
                <a:gd name="T19" fmla="*/ 94 h 169"/>
                <a:gd name="T20" fmla="*/ 182 w 189"/>
                <a:gd name="T21" fmla="*/ 116 h 169"/>
                <a:gd name="T22" fmla="*/ 145 w 189"/>
                <a:gd name="T23" fmla="*/ 137 h 169"/>
                <a:gd name="T24" fmla="*/ 144 w 189"/>
                <a:gd name="T25" fmla="*/ 137 h 169"/>
                <a:gd name="T26" fmla="*/ 95 w 189"/>
                <a:gd name="T27" fmla="*/ 169 h 169"/>
                <a:gd name="T28" fmla="*/ 45 w 189"/>
                <a:gd name="T29" fmla="*/ 137 h 169"/>
                <a:gd name="T30" fmla="*/ 45 w 189"/>
                <a:gd name="T31" fmla="*/ 137 h 169"/>
                <a:gd name="T32" fmla="*/ 8 w 189"/>
                <a:gd name="T33" fmla="*/ 116 h 169"/>
                <a:gd name="T34" fmla="*/ 0 w 189"/>
                <a:gd name="T35" fmla="*/ 94 h 169"/>
                <a:gd name="T36" fmla="*/ 0 w 189"/>
                <a:gd name="T37" fmla="*/ 9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9" h="169">
                  <a:moveTo>
                    <a:pt x="0" y="93"/>
                  </a:moveTo>
                  <a:cubicBezTo>
                    <a:pt x="1" y="78"/>
                    <a:pt x="10" y="65"/>
                    <a:pt x="23" y="58"/>
                  </a:cubicBezTo>
                  <a:cubicBezTo>
                    <a:pt x="22" y="57"/>
                    <a:pt x="22" y="55"/>
                    <a:pt x="22" y="53"/>
                  </a:cubicBezTo>
                  <a:cubicBezTo>
                    <a:pt x="22" y="24"/>
                    <a:pt x="46" y="0"/>
                    <a:pt x="75" y="0"/>
                  </a:cubicBezTo>
                  <a:cubicBezTo>
                    <a:pt x="94" y="0"/>
                    <a:pt x="110" y="10"/>
                    <a:pt x="120" y="25"/>
                  </a:cubicBezTo>
                  <a:cubicBezTo>
                    <a:pt x="124" y="24"/>
                    <a:pt x="128" y="22"/>
                    <a:pt x="133" y="22"/>
                  </a:cubicBezTo>
                  <a:cubicBezTo>
                    <a:pt x="151" y="22"/>
                    <a:pt x="165" y="37"/>
                    <a:pt x="165" y="54"/>
                  </a:cubicBezTo>
                  <a:cubicBezTo>
                    <a:pt x="165" y="55"/>
                    <a:pt x="165" y="56"/>
                    <a:pt x="165" y="57"/>
                  </a:cubicBezTo>
                  <a:cubicBezTo>
                    <a:pt x="179" y="63"/>
                    <a:pt x="189" y="77"/>
                    <a:pt x="189" y="93"/>
                  </a:cubicBezTo>
                  <a:cubicBezTo>
                    <a:pt x="189" y="93"/>
                    <a:pt x="189" y="93"/>
                    <a:pt x="189" y="94"/>
                  </a:cubicBezTo>
                  <a:cubicBezTo>
                    <a:pt x="189" y="102"/>
                    <a:pt x="186" y="110"/>
                    <a:pt x="182" y="116"/>
                  </a:cubicBezTo>
                  <a:cubicBezTo>
                    <a:pt x="174" y="129"/>
                    <a:pt x="160" y="137"/>
                    <a:pt x="145" y="137"/>
                  </a:cubicBezTo>
                  <a:cubicBezTo>
                    <a:pt x="145" y="137"/>
                    <a:pt x="144" y="137"/>
                    <a:pt x="144" y="137"/>
                  </a:cubicBezTo>
                  <a:cubicBezTo>
                    <a:pt x="122" y="137"/>
                    <a:pt x="103" y="150"/>
                    <a:pt x="95" y="169"/>
                  </a:cubicBezTo>
                  <a:cubicBezTo>
                    <a:pt x="86" y="150"/>
                    <a:pt x="67" y="137"/>
                    <a:pt x="45" y="137"/>
                  </a:cubicBezTo>
                  <a:cubicBezTo>
                    <a:pt x="45" y="137"/>
                    <a:pt x="45" y="137"/>
                    <a:pt x="45" y="137"/>
                  </a:cubicBezTo>
                  <a:cubicBezTo>
                    <a:pt x="29" y="137"/>
                    <a:pt x="16" y="129"/>
                    <a:pt x="8" y="116"/>
                  </a:cubicBezTo>
                  <a:cubicBezTo>
                    <a:pt x="3" y="110"/>
                    <a:pt x="0" y="102"/>
                    <a:pt x="0" y="94"/>
                  </a:cubicBezTo>
                  <a:cubicBezTo>
                    <a:pt x="0" y="93"/>
                    <a:pt x="0" y="93"/>
                    <a:pt x="0" y="93"/>
                  </a:cubicBezTo>
                  <a:close/>
                </a:path>
              </a:pathLst>
            </a:custGeom>
            <a:solidFill>
              <a:schemeClr val="accent4"/>
            </a:solidFill>
            <a:ln>
              <a:noFill/>
            </a:ln>
            <a:effectLst/>
          </p:spPr>
          <p:txBody>
            <a:bodyPr vert="horz" wrap="square" lIns="91440" tIns="45720" rIns="91440" bIns="45720" numCol="1" anchor="t" anchorCtr="0" compatLnSpc="1"/>
            <a:lstStyle/>
            <a:p>
              <a:endParaRPr lang="zh-CN" altLang="en-US">
                <a:cs typeface="+mn-ea"/>
                <a:sym typeface="+mn-lt"/>
              </a:endParaRPr>
            </a:p>
          </p:txBody>
        </p:sp>
        <p:sp>
          <p:nvSpPr>
            <p:cNvPr id="14" name="弧形 13"/>
            <p:cNvSpPr/>
            <p:nvPr/>
          </p:nvSpPr>
          <p:spPr>
            <a:xfrm rot="593541" flipV="1">
              <a:off x="2167465" y="612799"/>
              <a:ext cx="1989435" cy="5748013"/>
            </a:xfrm>
            <a:prstGeom prst="arc">
              <a:avLst>
                <a:gd name="adj1" fmla="val 16122888"/>
                <a:gd name="adj2" fmla="val 1807622"/>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TextBox 9"/>
            <p:cNvSpPr txBox="1"/>
            <p:nvPr/>
          </p:nvSpPr>
          <p:spPr>
            <a:xfrm>
              <a:off x="2561520" y="1880154"/>
              <a:ext cx="1135401" cy="830997"/>
            </a:xfrm>
            <a:prstGeom prst="rect">
              <a:avLst/>
            </a:prstGeom>
            <a:noFill/>
            <a:effectLst/>
          </p:spPr>
          <p:txBody>
            <a:bodyPr wrap="square" rtlCol="0">
              <a:spAutoFit/>
            </a:bodyPr>
            <a:lstStyle/>
            <a:p>
              <a:pPr algn="ctr"/>
              <a:r>
                <a:rPr lang="en-US" altLang="zh-CN" sz="2400" dirty="0">
                  <a:solidFill>
                    <a:schemeClr val="bg1"/>
                  </a:solidFill>
                  <a:cs typeface="+mn-ea"/>
                  <a:sym typeface="+mn-lt"/>
                </a:rPr>
                <a:t>Part 4</a:t>
              </a:r>
              <a:endParaRPr lang="zh-CN" altLang="en-US" sz="2400" dirty="0">
                <a:solidFill>
                  <a:schemeClr val="bg1"/>
                </a:solidFill>
                <a:cs typeface="+mn-ea"/>
                <a:sym typeface="+mn-lt"/>
              </a:endParaRPr>
            </a:p>
          </p:txBody>
        </p:sp>
        <p:sp>
          <p:nvSpPr>
            <p:cNvPr id="16" name="TextBox 33"/>
            <p:cNvSpPr txBox="1"/>
            <p:nvPr/>
          </p:nvSpPr>
          <p:spPr>
            <a:xfrm>
              <a:off x="4873196" y="1892976"/>
              <a:ext cx="1135401" cy="830997"/>
            </a:xfrm>
            <a:prstGeom prst="rect">
              <a:avLst/>
            </a:prstGeom>
            <a:noFill/>
            <a:effectLst/>
          </p:spPr>
          <p:txBody>
            <a:bodyPr wrap="square" rtlCol="0">
              <a:spAutoFit/>
            </a:bodyPr>
            <a:lstStyle/>
            <a:p>
              <a:pPr algn="ctr"/>
              <a:r>
                <a:rPr lang="en-US" altLang="zh-CN" sz="2400" dirty="0">
                  <a:solidFill>
                    <a:schemeClr val="bg1"/>
                  </a:solidFill>
                  <a:cs typeface="+mn-ea"/>
                  <a:sym typeface="+mn-lt"/>
                </a:rPr>
                <a:t>Part 3</a:t>
              </a:r>
              <a:endParaRPr lang="zh-CN" altLang="en-US" sz="2400" dirty="0">
                <a:solidFill>
                  <a:schemeClr val="bg1"/>
                </a:solidFill>
                <a:cs typeface="+mn-ea"/>
                <a:sym typeface="+mn-lt"/>
              </a:endParaRPr>
            </a:p>
          </p:txBody>
        </p:sp>
        <p:sp>
          <p:nvSpPr>
            <p:cNvPr id="17" name="TextBox 34"/>
            <p:cNvSpPr txBox="1"/>
            <p:nvPr/>
          </p:nvSpPr>
          <p:spPr>
            <a:xfrm>
              <a:off x="2932757" y="3695782"/>
              <a:ext cx="1135401" cy="830997"/>
            </a:xfrm>
            <a:prstGeom prst="rect">
              <a:avLst/>
            </a:prstGeom>
            <a:noFill/>
            <a:effectLst/>
          </p:spPr>
          <p:txBody>
            <a:bodyPr wrap="square" rtlCol="0">
              <a:spAutoFit/>
            </a:bodyPr>
            <a:lstStyle/>
            <a:p>
              <a:pPr algn="ctr"/>
              <a:r>
                <a:rPr lang="en-US" altLang="zh-CN" sz="2400" dirty="0">
                  <a:solidFill>
                    <a:schemeClr val="bg1"/>
                  </a:solidFill>
                  <a:cs typeface="+mn-ea"/>
                  <a:sym typeface="+mn-lt"/>
                </a:rPr>
                <a:t>Part 2</a:t>
              </a:r>
              <a:endParaRPr lang="zh-CN" altLang="en-US" sz="2400" dirty="0">
                <a:solidFill>
                  <a:schemeClr val="bg1"/>
                </a:solidFill>
                <a:cs typeface="+mn-ea"/>
                <a:sym typeface="+mn-lt"/>
              </a:endParaRPr>
            </a:p>
          </p:txBody>
        </p:sp>
        <p:sp>
          <p:nvSpPr>
            <p:cNvPr id="18" name="TextBox 35"/>
            <p:cNvSpPr txBox="1"/>
            <p:nvPr/>
          </p:nvSpPr>
          <p:spPr>
            <a:xfrm>
              <a:off x="4433900" y="3748391"/>
              <a:ext cx="1135401" cy="461665"/>
            </a:xfrm>
            <a:prstGeom prst="rect">
              <a:avLst/>
            </a:prstGeom>
            <a:noFill/>
            <a:effectLst/>
          </p:spPr>
          <p:txBody>
            <a:bodyPr wrap="square" rtlCol="0">
              <a:spAutoFit/>
            </a:bodyPr>
            <a:lstStyle/>
            <a:p>
              <a:pPr algn="ctr"/>
              <a:r>
                <a:rPr lang="en-US" altLang="zh-CN" sz="2400" dirty="0">
                  <a:solidFill>
                    <a:schemeClr val="bg1"/>
                  </a:solidFill>
                  <a:cs typeface="+mn-ea"/>
                  <a:sym typeface="+mn-lt"/>
                </a:rPr>
                <a:t>Part 1</a:t>
              </a:r>
              <a:endParaRPr lang="zh-CN" altLang="en-US" sz="2400" dirty="0">
                <a:solidFill>
                  <a:schemeClr val="bg1"/>
                </a:solidFill>
                <a:cs typeface="+mn-ea"/>
                <a:sym typeface="+mn-lt"/>
              </a:endParaRPr>
            </a:p>
          </p:txBody>
        </p:sp>
        <p:sp>
          <p:nvSpPr>
            <p:cNvPr id="24" name="TextBox 18"/>
            <p:cNvSpPr txBox="1"/>
            <p:nvPr/>
          </p:nvSpPr>
          <p:spPr>
            <a:xfrm flipH="1">
              <a:off x="7185098" y="1804030"/>
              <a:ext cx="1107997" cy="369204"/>
            </a:xfrm>
            <a:prstGeom prst="rect">
              <a:avLst/>
            </a:prstGeom>
            <a:noFill/>
          </p:spPr>
          <p:txBody>
            <a:bodyPr wrap="none" rtlCol="0">
              <a:spAutoFit/>
            </a:bodyPr>
            <a:lstStyle/>
            <a:p>
              <a:pPr algn="ctr" defTabSz="913765">
                <a:defRPr/>
              </a:pPr>
              <a:r>
                <a:rPr lang="zh-CN" altLang="en-US" sz="1800" dirty="0">
                  <a:latin typeface="字体视界-NWE粗楷体" panose="02000500000000000000" pitchFamily="2" charset="-122"/>
                  <a:ea typeface="字体视界-NWE粗楷体" panose="02000500000000000000" pitchFamily="2" charset="-122"/>
                  <a:cs typeface="Calibri" panose="020F0502020204030204"/>
                </a:rPr>
                <a:t>代理保险</a:t>
              </a:r>
              <a:endParaRPr lang="en-US" altLang="zh-CN" sz="1800" dirty="0">
                <a:latin typeface="字体视界-NWE粗楷体" panose="02000500000000000000" pitchFamily="2" charset="-122"/>
                <a:ea typeface="字体视界-NWE粗楷体" panose="02000500000000000000" pitchFamily="2" charset="-122"/>
                <a:cs typeface="Calibri" panose="020F0502020204030204"/>
              </a:endParaRPr>
            </a:p>
          </p:txBody>
        </p:sp>
        <p:sp>
          <p:nvSpPr>
            <p:cNvPr id="27" name="TextBox 18"/>
            <p:cNvSpPr txBox="1"/>
            <p:nvPr/>
          </p:nvSpPr>
          <p:spPr>
            <a:xfrm flipH="1">
              <a:off x="8824987" y="1804030"/>
              <a:ext cx="1107996" cy="369204"/>
            </a:xfrm>
            <a:prstGeom prst="rect">
              <a:avLst/>
            </a:prstGeom>
            <a:noFill/>
          </p:spPr>
          <p:txBody>
            <a:bodyPr wrap="none" rtlCol="0">
              <a:spAutoFit/>
            </a:bodyPr>
            <a:lstStyle/>
            <a:p>
              <a:pPr defTabSz="913765">
                <a:defRPr/>
              </a:pPr>
              <a:r>
                <a:rPr lang="zh-CN" altLang="en-US" sz="1800" dirty="0">
                  <a:latin typeface="字体视界-NWE粗楷体" panose="02000500000000000000" pitchFamily="2" charset="-122"/>
                  <a:ea typeface="字体视界-NWE粗楷体" panose="02000500000000000000" pitchFamily="2" charset="-122"/>
                </a:rPr>
                <a:t>储蓄业务</a:t>
              </a:r>
              <a:endParaRPr lang="en-US" altLang="zh-CN" sz="1800" dirty="0">
                <a:latin typeface="字体视界-NWE粗楷体" panose="02000500000000000000" pitchFamily="2" charset="-122"/>
                <a:ea typeface="字体视界-NWE粗楷体" panose="02000500000000000000" pitchFamily="2" charset="-122"/>
              </a:endParaRPr>
            </a:p>
          </p:txBody>
        </p:sp>
        <p:sp>
          <p:nvSpPr>
            <p:cNvPr id="30" name="TextBox 18"/>
            <p:cNvSpPr txBox="1"/>
            <p:nvPr/>
          </p:nvSpPr>
          <p:spPr>
            <a:xfrm flipH="1">
              <a:off x="10216005" y="1804030"/>
              <a:ext cx="1107996" cy="369204"/>
            </a:xfrm>
            <a:prstGeom prst="rect">
              <a:avLst/>
            </a:prstGeom>
            <a:noFill/>
          </p:spPr>
          <p:txBody>
            <a:bodyPr wrap="none" rtlCol="0">
              <a:spAutoFit/>
            </a:bodyPr>
            <a:lstStyle/>
            <a:p>
              <a:pPr defTabSz="913765">
                <a:defRPr/>
              </a:pPr>
              <a:r>
                <a:rPr lang="zh-CN" altLang="en-US" sz="1800" dirty="0">
                  <a:latin typeface="字体视界-NWE粗楷体" panose="02000500000000000000" pitchFamily="2" charset="-122"/>
                  <a:ea typeface="字体视界-NWE粗楷体" panose="02000500000000000000" pitchFamily="2" charset="-122"/>
                </a:rPr>
                <a:t>理财产品</a:t>
              </a:r>
              <a:endParaRPr lang="en-US" altLang="zh-CN" sz="1800" dirty="0">
                <a:latin typeface="字体视界-NWE粗楷体" panose="02000500000000000000" pitchFamily="2" charset="-122"/>
                <a:ea typeface="字体视界-NWE粗楷体" panose="02000500000000000000" pitchFamily="2" charset="-122"/>
              </a:endParaRPr>
            </a:p>
          </p:txBody>
        </p:sp>
        <p:sp>
          <p:nvSpPr>
            <p:cNvPr id="32" name="矩形 31"/>
            <p:cNvSpPr/>
            <p:nvPr/>
          </p:nvSpPr>
          <p:spPr>
            <a:xfrm>
              <a:off x="7073357" y="3015176"/>
              <a:ext cx="4064619" cy="17535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382270" algn="just" defTabSz="913765" eaLnBrk="1" hangingPunct="1">
                <a:spcAft>
                  <a:spcPts val="0"/>
                </a:spcAft>
                <a:defRPr/>
              </a:pP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紧紧围绕</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金融业务余额新增的</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发展重点，确定全市圆梦</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、追梦</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230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发展目标，全年新增余额从</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100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平台上升至</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平台，达到</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240.58</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元；新增综合资产从</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200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平台上升至</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300</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平台，达到</a:t>
              </a:r>
              <a:r>
                <a:rPr lang="en-US" altLang="zh-CN" sz="1800" kern="100" dirty="0">
                  <a:solidFill>
                    <a:srgbClr val="0D1217"/>
                  </a:solidFill>
                  <a:latin typeface="字体视界-NWE粗楷体" panose="02000500000000000000" pitchFamily="2" charset="-122"/>
                  <a:ea typeface="字体视界-NWE粗楷体" panose="02000500000000000000" pitchFamily="2" charset="-122"/>
                </a:rPr>
                <a:t>310.11</a:t>
              </a:r>
              <a:r>
                <a:rPr lang="zh-CN" altLang="en-US" sz="1800" kern="100" dirty="0">
                  <a:solidFill>
                    <a:srgbClr val="0D1217"/>
                  </a:solidFill>
                  <a:latin typeface="字体视界-NWE粗楷体" panose="02000500000000000000" pitchFamily="2" charset="-122"/>
                  <a:ea typeface="字体视界-NWE粗楷体" panose="02000500000000000000" pitchFamily="2" charset="-122"/>
                </a:rPr>
                <a:t>万</a:t>
              </a:r>
              <a:r>
                <a:rPr lang="zh-CN" altLang="zh-CN" sz="1800" kern="100" dirty="0">
                  <a:solidFill>
                    <a:srgbClr val="0D1217"/>
                  </a:solidFill>
                  <a:latin typeface="字体视界-NWE粗楷体" panose="02000500000000000000" pitchFamily="2" charset="-122"/>
                  <a:ea typeface="字体视界-NWE粗楷体" panose="02000500000000000000" pitchFamily="2" charset="-122"/>
                </a:rPr>
                <a:t>元。</a:t>
              </a:r>
            </a:p>
          </p:txBody>
        </p:sp>
      </p:grpSp>
      <p:grpSp>
        <p:nvGrpSpPr>
          <p:cNvPr id="33" name="组合 32"/>
          <p:cNvGrpSpPr/>
          <p:nvPr/>
        </p:nvGrpSpPr>
        <p:grpSpPr>
          <a:xfrm>
            <a:off x="2" y="-15241"/>
            <a:ext cx="12709234" cy="6914184"/>
            <a:chOff x="2" y="-15241"/>
            <a:chExt cx="12709234" cy="6914184"/>
          </a:xfrm>
        </p:grpSpPr>
        <p:sp>
          <p:nvSpPr>
            <p:cNvPr id="34" name="文本框 33"/>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5" name="矩形 34"/>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文本框 35"/>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37" name="矩形 36"/>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68955" y="1850986"/>
            <a:ext cx="8494112" cy="3756902"/>
            <a:chOff x="2068955" y="1850986"/>
            <a:chExt cx="8494112" cy="3756902"/>
          </a:xfrm>
        </p:grpSpPr>
        <p:sp>
          <p:nvSpPr>
            <p:cNvPr id="6" name="TextBox 42"/>
            <p:cNvSpPr txBox="1"/>
            <p:nvPr/>
          </p:nvSpPr>
          <p:spPr>
            <a:xfrm>
              <a:off x="2158929" y="2750745"/>
              <a:ext cx="3211145" cy="1233141"/>
            </a:xfrm>
            <a:prstGeom prst="rect">
              <a:avLst/>
            </a:prstGeom>
            <a:noFill/>
          </p:spPr>
          <p:txBody>
            <a:bodyPr wrap="square" lIns="75549" tIns="37774" rIns="75549" bIns="37774" rtlCol="0">
              <a:spAutoFit/>
            </a:bodyPr>
            <a:lstStyle/>
            <a:p>
              <a:pPr>
                <a:lnSpc>
                  <a:spcPct val="120000"/>
                </a:lnSpc>
              </a:pPr>
              <a:r>
                <a:rPr lang="zh-CN" altLang="en-US" sz="1600"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rPr>
                <a:t>输入替换内容文本输入替换内容文本输入替换内容文本输入替换内容文本</a:t>
              </a:r>
              <a:endParaRPr lang="en-US" altLang="zh-CN" sz="1600"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endParaRPr>
            </a:p>
            <a:p>
              <a:pPr>
                <a:lnSpc>
                  <a:spcPct val="120000"/>
                </a:lnSpc>
              </a:pPr>
              <a:endParaRPr lang="en-US" altLang="zh-CN" sz="1600"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endParaRPr>
            </a:p>
          </p:txBody>
        </p:sp>
        <p:sp>
          <p:nvSpPr>
            <p:cNvPr id="7" name="TextBox 43"/>
            <p:cNvSpPr txBox="1"/>
            <p:nvPr/>
          </p:nvSpPr>
          <p:spPr>
            <a:xfrm>
              <a:off x="2124008" y="1850986"/>
              <a:ext cx="2047323" cy="814821"/>
            </a:xfrm>
            <a:prstGeom prst="rect">
              <a:avLst/>
            </a:prstGeom>
            <a:noFill/>
          </p:spPr>
          <p:txBody>
            <a:bodyPr wrap="none" lIns="75549" tIns="37774" rIns="75549" bIns="37774" rtlCol="0">
              <a:spAutoFit/>
            </a:bodyPr>
            <a:lstStyle/>
            <a:p>
              <a:r>
                <a:rPr lang="zh-CN" altLang="en-US" sz="4800" b="1"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rPr>
                <a:t>小标题</a:t>
              </a:r>
              <a:endParaRPr lang="id-ID" sz="4800" b="1"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endParaRPr>
            </a:p>
          </p:txBody>
        </p:sp>
        <p:cxnSp>
          <p:nvCxnSpPr>
            <p:cNvPr id="9" name="Straight Connector 560"/>
            <p:cNvCxnSpPr/>
            <p:nvPr/>
          </p:nvCxnSpPr>
          <p:spPr>
            <a:xfrm>
              <a:off x="2068955" y="4605599"/>
              <a:ext cx="339108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561"/>
            <p:cNvCxnSpPr/>
            <p:nvPr/>
          </p:nvCxnSpPr>
          <p:spPr>
            <a:xfrm>
              <a:off x="5571272" y="2464416"/>
              <a:ext cx="0" cy="3101385"/>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46"/>
            <p:cNvSpPr txBox="1"/>
            <p:nvPr/>
          </p:nvSpPr>
          <p:spPr>
            <a:xfrm>
              <a:off x="2150427" y="4809644"/>
              <a:ext cx="3204871" cy="647545"/>
            </a:xfrm>
            <a:prstGeom prst="rect">
              <a:avLst/>
            </a:prstGeom>
            <a:noFill/>
          </p:spPr>
          <p:txBody>
            <a:bodyPr wrap="square" lIns="80960" tIns="40481" rIns="80960" bIns="40481" rtlCol="0">
              <a:spAutoFit/>
            </a:bodyPr>
            <a:lstStyle/>
            <a:p>
              <a:pPr>
                <a:lnSpc>
                  <a:spcPct val="120000"/>
                </a:lnSpc>
              </a:pPr>
              <a:r>
                <a:rPr lang="zh-CN" altLang="en-US" sz="1600"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rPr>
                <a:t>输入替换内容文本输入替换内容文本</a:t>
              </a:r>
              <a:endParaRPr lang="en-US" altLang="zh-CN" sz="1600" dirty="0">
                <a:solidFill>
                  <a:schemeClr val="tx1">
                    <a:lumMod val="85000"/>
                    <a:lumOff val="15000"/>
                  </a:schemeClr>
                </a:solidFill>
                <a:latin typeface="Noto Sans S Chinese DemiLight" panose="020B0400000000000000" pitchFamily="34" charset="-122"/>
                <a:ea typeface="Noto Sans S Chinese DemiLight" panose="020B0400000000000000" pitchFamily="34" charset="-122"/>
              </a:endParaRPr>
            </a:p>
          </p:txBody>
        </p:sp>
        <p:sp>
          <p:nvSpPr>
            <p:cNvPr id="15" name="Rounded Rectangle 1"/>
            <p:cNvSpPr/>
            <p:nvPr/>
          </p:nvSpPr>
          <p:spPr>
            <a:xfrm>
              <a:off x="6366837" y="5392383"/>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16" name="Rounded Rectangle 59"/>
            <p:cNvSpPr/>
            <p:nvPr/>
          </p:nvSpPr>
          <p:spPr>
            <a:xfrm>
              <a:off x="6366837" y="5093060"/>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17" name="Rounded Rectangle 60"/>
            <p:cNvSpPr/>
            <p:nvPr/>
          </p:nvSpPr>
          <p:spPr>
            <a:xfrm>
              <a:off x="6366837" y="4800968"/>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18" name="Rounded Rectangle 61"/>
            <p:cNvSpPr/>
            <p:nvPr/>
          </p:nvSpPr>
          <p:spPr>
            <a:xfrm>
              <a:off x="6366837" y="4501646"/>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19" name="Rounded Rectangle 62"/>
            <p:cNvSpPr/>
            <p:nvPr/>
          </p:nvSpPr>
          <p:spPr>
            <a:xfrm>
              <a:off x="6366837" y="4201815"/>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0" name="Rounded Rectangle 78"/>
            <p:cNvSpPr/>
            <p:nvPr/>
          </p:nvSpPr>
          <p:spPr>
            <a:xfrm>
              <a:off x="6366837" y="3902493"/>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1" name="Rounded Rectangle 79"/>
            <p:cNvSpPr/>
            <p:nvPr/>
          </p:nvSpPr>
          <p:spPr>
            <a:xfrm>
              <a:off x="6366837" y="3610401"/>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2" name="Rounded Rectangle 80"/>
            <p:cNvSpPr/>
            <p:nvPr/>
          </p:nvSpPr>
          <p:spPr>
            <a:xfrm>
              <a:off x="6366837" y="3311079"/>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3" name="Rounded Rectangle 81"/>
            <p:cNvSpPr/>
            <p:nvPr/>
          </p:nvSpPr>
          <p:spPr>
            <a:xfrm>
              <a:off x="7894953" y="5392383"/>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4" name="Rounded Rectangle 82"/>
            <p:cNvSpPr/>
            <p:nvPr/>
          </p:nvSpPr>
          <p:spPr>
            <a:xfrm>
              <a:off x="7894953" y="5093060"/>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5" name="Rounded Rectangle 83"/>
            <p:cNvSpPr/>
            <p:nvPr/>
          </p:nvSpPr>
          <p:spPr>
            <a:xfrm>
              <a:off x="7894953" y="4800968"/>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6" name="Rounded Rectangle 84"/>
            <p:cNvSpPr/>
            <p:nvPr/>
          </p:nvSpPr>
          <p:spPr>
            <a:xfrm>
              <a:off x="7894953" y="4501646"/>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7" name="Rounded Rectangle 85"/>
            <p:cNvSpPr/>
            <p:nvPr/>
          </p:nvSpPr>
          <p:spPr>
            <a:xfrm>
              <a:off x="7894953" y="4201815"/>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8" name="Rounded Rectangle 86"/>
            <p:cNvSpPr/>
            <p:nvPr/>
          </p:nvSpPr>
          <p:spPr>
            <a:xfrm>
              <a:off x="7894953" y="3902493"/>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29" name="Rounded Rectangle 87"/>
            <p:cNvSpPr/>
            <p:nvPr/>
          </p:nvSpPr>
          <p:spPr>
            <a:xfrm>
              <a:off x="7894953" y="3610401"/>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0" name="Rounded Rectangle 88"/>
            <p:cNvSpPr/>
            <p:nvPr/>
          </p:nvSpPr>
          <p:spPr>
            <a:xfrm>
              <a:off x="7894953" y="3311079"/>
              <a:ext cx="1092739" cy="21550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1" name="Rounded Rectangle 89"/>
            <p:cNvSpPr/>
            <p:nvPr/>
          </p:nvSpPr>
          <p:spPr>
            <a:xfrm>
              <a:off x="9470328" y="5392383"/>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2" name="Rounded Rectangle 90"/>
            <p:cNvSpPr/>
            <p:nvPr/>
          </p:nvSpPr>
          <p:spPr>
            <a:xfrm>
              <a:off x="9470328" y="5093060"/>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3" name="Rounded Rectangle 91"/>
            <p:cNvSpPr/>
            <p:nvPr/>
          </p:nvSpPr>
          <p:spPr>
            <a:xfrm>
              <a:off x="9470328" y="4800968"/>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4" name="Rounded Rectangle 92"/>
            <p:cNvSpPr/>
            <p:nvPr/>
          </p:nvSpPr>
          <p:spPr>
            <a:xfrm>
              <a:off x="9470328" y="4501646"/>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5" name="Rounded Rectangle 93"/>
            <p:cNvSpPr/>
            <p:nvPr/>
          </p:nvSpPr>
          <p:spPr>
            <a:xfrm>
              <a:off x="9470328" y="4201815"/>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6" name="Rounded Rectangle 94"/>
            <p:cNvSpPr/>
            <p:nvPr/>
          </p:nvSpPr>
          <p:spPr>
            <a:xfrm>
              <a:off x="9470328" y="3902493"/>
              <a:ext cx="1092739" cy="21550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7" name="Rounded Rectangle 95"/>
            <p:cNvSpPr/>
            <p:nvPr/>
          </p:nvSpPr>
          <p:spPr>
            <a:xfrm>
              <a:off x="9470328" y="3610401"/>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8" name="Rounded Rectangle 96"/>
            <p:cNvSpPr/>
            <p:nvPr/>
          </p:nvSpPr>
          <p:spPr>
            <a:xfrm>
              <a:off x="9470328" y="3311079"/>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39" name="Rectangle 2"/>
            <p:cNvSpPr/>
            <p:nvPr/>
          </p:nvSpPr>
          <p:spPr>
            <a:xfrm>
              <a:off x="9514505" y="2288815"/>
              <a:ext cx="988309" cy="215394"/>
            </a:xfrm>
            <a:prstGeom prst="rect">
              <a:avLst/>
            </a:prstGeom>
          </p:spPr>
          <p:txBody>
            <a:bodyPr wrap="square" lIns="0" tIns="0" rIns="0" bIns="0">
              <a:spAutoFit/>
            </a:bodyPr>
            <a:lstStyle/>
            <a:p>
              <a:pPr algn="ctr"/>
              <a:r>
                <a:rPr lang="zh-CN" alt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rPr>
                <a:t>文字内容</a:t>
              </a:r>
              <a:endParaRPr 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0" name="Rounded Rectangle 97"/>
            <p:cNvSpPr/>
            <p:nvPr/>
          </p:nvSpPr>
          <p:spPr>
            <a:xfrm>
              <a:off x="6366837" y="3008667"/>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1" name="Rounded Rectangle 98"/>
            <p:cNvSpPr/>
            <p:nvPr/>
          </p:nvSpPr>
          <p:spPr>
            <a:xfrm>
              <a:off x="7894953" y="3008667"/>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2" name="Rounded Rectangle 99"/>
            <p:cNvSpPr/>
            <p:nvPr/>
          </p:nvSpPr>
          <p:spPr>
            <a:xfrm>
              <a:off x="9470328" y="3008667"/>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3" name="Rectangle 100"/>
            <p:cNvSpPr/>
            <p:nvPr/>
          </p:nvSpPr>
          <p:spPr>
            <a:xfrm>
              <a:off x="7944655" y="2288815"/>
              <a:ext cx="988309" cy="215394"/>
            </a:xfrm>
            <a:prstGeom prst="rect">
              <a:avLst/>
            </a:prstGeom>
          </p:spPr>
          <p:txBody>
            <a:bodyPr wrap="square" lIns="0" tIns="0" rIns="0" bIns="0">
              <a:spAutoFit/>
            </a:bodyPr>
            <a:lstStyle/>
            <a:p>
              <a:pPr algn="ctr"/>
              <a:r>
                <a:rPr lang="zh-CN" alt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rPr>
                <a:t>文字内容</a:t>
              </a:r>
              <a:endParaRPr 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4" name="Rectangle 101"/>
            <p:cNvSpPr/>
            <p:nvPr/>
          </p:nvSpPr>
          <p:spPr>
            <a:xfrm>
              <a:off x="6420977" y="2288815"/>
              <a:ext cx="988309" cy="215394"/>
            </a:xfrm>
            <a:prstGeom prst="rect">
              <a:avLst/>
            </a:prstGeom>
          </p:spPr>
          <p:txBody>
            <a:bodyPr wrap="square" lIns="0" tIns="0" rIns="0" bIns="0">
              <a:spAutoFit/>
            </a:bodyPr>
            <a:lstStyle/>
            <a:p>
              <a:pPr algn="ctr"/>
              <a:r>
                <a:rPr lang="zh-CN" alt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rPr>
                <a:t>文字内容</a:t>
              </a:r>
              <a:endParaRPr lang="en-US" sz="1400" dirty="0">
                <a:solidFill>
                  <a:schemeClr val="bg1">
                    <a:lumMod val="65000"/>
                  </a:schemeClr>
                </a:solidFill>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5" name="Rounded Rectangle 102"/>
            <p:cNvSpPr/>
            <p:nvPr/>
          </p:nvSpPr>
          <p:spPr>
            <a:xfrm>
              <a:off x="6366837" y="2712032"/>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6" name="Rounded Rectangle 103"/>
            <p:cNvSpPr/>
            <p:nvPr/>
          </p:nvSpPr>
          <p:spPr>
            <a:xfrm>
              <a:off x="7894953" y="2712032"/>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sp>
          <p:nvSpPr>
            <p:cNvPr id="47" name="Rounded Rectangle 104"/>
            <p:cNvSpPr/>
            <p:nvPr/>
          </p:nvSpPr>
          <p:spPr>
            <a:xfrm>
              <a:off x="9470328" y="2712032"/>
              <a:ext cx="1092739" cy="21550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800">
                <a:latin typeface="Noto Sans S Chinese DemiLight" panose="020B0400000000000000" pitchFamily="34" charset="-122"/>
                <a:ea typeface="Noto Sans S Chinese DemiLight" panose="020B0400000000000000" pitchFamily="34" charset="-122"/>
                <a:cs typeface="+mn-ea"/>
                <a:sym typeface="Arial" panose="020B0604020202020204" pitchFamily="34" charset="0"/>
              </a:endParaRPr>
            </a:p>
          </p:txBody>
        </p:sp>
      </p:grpSp>
      <p:grpSp>
        <p:nvGrpSpPr>
          <p:cNvPr id="48" name="组合 47"/>
          <p:cNvGrpSpPr/>
          <p:nvPr/>
        </p:nvGrpSpPr>
        <p:grpSpPr>
          <a:xfrm>
            <a:off x="2" y="-15241"/>
            <a:ext cx="12709234" cy="6914184"/>
            <a:chOff x="2" y="-15241"/>
            <a:chExt cx="12709234" cy="6914184"/>
          </a:xfrm>
        </p:grpSpPr>
        <p:sp>
          <p:nvSpPr>
            <p:cNvPr id="49" name="文本框 48"/>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50" name="矩形 49"/>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文本框 50"/>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52" name="矩形 51"/>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3166" y="2355963"/>
            <a:ext cx="10534478" cy="3316431"/>
            <a:chOff x="873166" y="2355963"/>
            <a:chExt cx="10534478" cy="3316431"/>
          </a:xfrm>
        </p:grpSpPr>
        <p:grpSp>
          <p:nvGrpSpPr>
            <p:cNvPr id="8" name="组合 30"/>
            <p:cNvGrpSpPr/>
            <p:nvPr/>
          </p:nvGrpSpPr>
          <p:grpSpPr>
            <a:xfrm>
              <a:off x="873166" y="2355963"/>
              <a:ext cx="3496737" cy="1061073"/>
              <a:chOff x="1221767" y="2047198"/>
              <a:chExt cx="2669655" cy="1061319"/>
            </a:xfrm>
          </p:grpSpPr>
          <p:sp>
            <p:nvSpPr>
              <p:cNvPr id="32" name="矩形 31"/>
              <p:cNvSpPr/>
              <p:nvPr/>
            </p:nvSpPr>
            <p:spPr>
              <a:xfrm>
                <a:off x="2106811" y="2047198"/>
                <a:ext cx="1784611" cy="523341"/>
              </a:xfrm>
              <a:prstGeom prst="rect">
                <a:avLst/>
              </a:prstGeom>
            </p:spPr>
            <p:txBody>
              <a:bodyPr wrap="none">
                <a:spAutoFit/>
              </a:bodyPr>
              <a:lstStyle/>
              <a:p>
                <a:pPr algn="r" defTabSz="913765">
                  <a:defRPr/>
                </a:pPr>
                <a:r>
                  <a:rPr lang="zh-CN" altLang="en-US" sz="2800" dirty="0">
                    <a:latin typeface="字体视界-NWE粗楷体" panose="02000500000000000000" pitchFamily="2" charset="-122"/>
                    <a:ea typeface="字体视界-NWE粗楷体" panose="02000500000000000000" pitchFamily="2" charset="-122"/>
                  </a:rPr>
                  <a:t>材料成本消耗</a:t>
                </a:r>
              </a:p>
            </p:txBody>
          </p:sp>
          <p:sp>
            <p:nvSpPr>
              <p:cNvPr id="33" name="矩形 32"/>
              <p:cNvSpPr/>
              <p:nvPr/>
            </p:nvSpPr>
            <p:spPr>
              <a:xfrm>
                <a:off x="1221767" y="2523607"/>
                <a:ext cx="2370017" cy="584910"/>
              </a:xfrm>
              <a:prstGeom prst="rect">
                <a:avLst/>
              </a:prstGeom>
            </p:spPr>
            <p:txBody>
              <a:bodyPr wrap="square">
                <a:spAutoFit/>
              </a:bodyPr>
              <a:lstStyle/>
              <a:p>
                <a:pPr algn="r" defTabSz="913765">
                  <a:defRPr/>
                </a:pPr>
                <a:r>
                  <a:rPr lang="zh-CN" altLang="en-US" sz="1600" dirty="0">
                    <a:latin typeface="字体视界-NWE粗楷体" panose="02000500000000000000" pitchFamily="2" charset="-122"/>
                    <a:ea typeface="字体视界-NWE粗楷体" panose="02000500000000000000" pitchFamily="2" charset="-122"/>
                  </a:rPr>
                  <a:t>原材料、各种物料消耗成本，约需</a:t>
                </a:r>
                <a:r>
                  <a:rPr lang="en-US" altLang="zh-CN" sz="1600" dirty="0">
                    <a:latin typeface="字体视界-NWE粗楷体" panose="02000500000000000000" pitchFamily="2" charset="-122"/>
                    <a:ea typeface="字体视界-NWE粗楷体" panose="02000500000000000000" pitchFamily="2" charset="-122"/>
                  </a:rPr>
                  <a:t>34</a:t>
                </a:r>
                <a:r>
                  <a:rPr lang="zh-CN" altLang="en-US" sz="1600" dirty="0">
                    <a:latin typeface="字体视界-NWE粗楷体" panose="02000500000000000000" pitchFamily="2" charset="-122"/>
                    <a:ea typeface="字体视界-NWE粗楷体" panose="02000500000000000000" pitchFamily="2" charset="-122"/>
                  </a:rPr>
                  <a:t>万元。</a:t>
                </a:r>
                <a:endParaRPr lang="zh-CN" altLang="zh-CN" sz="1600" dirty="0">
                  <a:latin typeface="字体视界-NWE粗楷体" panose="02000500000000000000" pitchFamily="2" charset="-122"/>
                  <a:ea typeface="字体视界-NWE粗楷体" panose="02000500000000000000" pitchFamily="2" charset="-122"/>
                </a:endParaRPr>
              </a:p>
            </p:txBody>
          </p:sp>
        </p:grpSp>
        <p:grpSp>
          <p:nvGrpSpPr>
            <p:cNvPr id="9" name="组合 33"/>
            <p:cNvGrpSpPr/>
            <p:nvPr/>
          </p:nvGrpSpPr>
          <p:grpSpPr>
            <a:xfrm>
              <a:off x="7895962" y="2357333"/>
              <a:ext cx="3511680" cy="1059698"/>
              <a:chOff x="2795550" y="4929372"/>
              <a:chExt cx="2681065" cy="1059944"/>
            </a:xfrm>
          </p:grpSpPr>
          <p:sp>
            <p:nvSpPr>
              <p:cNvPr id="35" name="矩形 34"/>
              <p:cNvSpPr/>
              <p:nvPr/>
            </p:nvSpPr>
            <p:spPr>
              <a:xfrm>
                <a:off x="2795550" y="4929372"/>
                <a:ext cx="1511694" cy="523341"/>
              </a:xfrm>
              <a:prstGeom prst="rect">
                <a:avLst/>
              </a:prstGeom>
            </p:spPr>
            <p:txBody>
              <a:bodyPr wrap="none">
                <a:spAutoFit/>
              </a:bodyPr>
              <a:lstStyle/>
              <a:p>
                <a:pPr algn="ctr" defTabSz="913765">
                  <a:defRPr/>
                </a:pPr>
                <a:r>
                  <a:rPr lang="zh-CN" altLang="en-US" sz="2800" dirty="0">
                    <a:latin typeface="字体视界-NWE粗楷体" panose="02000500000000000000" pitchFamily="2" charset="-122"/>
                    <a:ea typeface="字体视界-NWE粗楷体" panose="02000500000000000000" pitchFamily="2" charset="-122"/>
                  </a:rPr>
                  <a:t>初期运营费</a:t>
                </a:r>
              </a:p>
            </p:txBody>
          </p:sp>
          <p:sp>
            <p:nvSpPr>
              <p:cNvPr id="36" name="矩形 35"/>
              <p:cNvSpPr/>
              <p:nvPr/>
            </p:nvSpPr>
            <p:spPr>
              <a:xfrm>
                <a:off x="3106597" y="5404405"/>
                <a:ext cx="2370018" cy="584911"/>
              </a:xfrm>
              <a:prstGeom prst="rect">
                <a:avLst/>
              </a:prstGeom>
            </p:spPr>
            <p:txBody>
              <a:bodyPr wrap="square">
                <a:spAutoFit/>
              </a:bodyPr>
              <a:lstStyle/>
              <a:p>
                <a:pPr algn="just"/>
                <a:r>
                  <a:rPr lang="zh-CN" altLang="en-US" sz="1600" dirty="0">
                    <a:latin typeface="字体视界-NWE粗楷体" panose="02000500000000000000" pitchFamily="2" charset="-122"/>
                    <a:ea typeface="字体视界-NWE粗楷体" panose="02000500000000000000" pitchFamily="2" charset="-122"/>
                  </a:rPr>
                  <a:t>初期宣传广告、运营费用、网络推广费共需</a:t>
                </a:r>
                <a:r>
                  <a:rPr lang="en-US" altLang="zh-CN" sz="1600" b="1" dirty="0">
                    <a:latin typeface="字体视界-NWE粗楷体" panose="02000500000000000000" pitchFamily="2" charset="-122"/>
                    <a:ea typeface="字体视界-NWE粗楷体" panose="02000500000000000000" pitchFamily="2" charset="-122"/>
                  </a:rPr>
                  <a:t>23.6</a:t>
                </a:r>
                <a:r>
                  <a:rPr lang="zh-CN" altLang="en-US" sz="1600" dirty="0">
                    <a:latin typeface="字体视界-NWE粗楷体" panose="02000500000000000000" pitchFamily="2" charset="-122"/>
                    <a:ea typeface="字体视界-NWE粗楷体" panose="02000500000000000000" pitchFamily="2" charset="-122"/>
                  </a:rPr>
                  <a:t>万元。</a:t>
                </a:r>
                <a:endParaRPr lang="zh-CN" altLang="zh-CN" sz="1600" dirty="0">
                  <a:latin typeface="字体视界-NWE粗楷体" panose="02000500000000000000" pitchFamily="2" charset="-122"/>
                  <a:ea typeface="字体视界-NWE粗楷体" panose="02000500000000000000" pitchFamily="2" charset="-122"/>
                </a:endParaRPr>
              </a:p>
            </p:txBody>
          </p:sp>
        </p:grpSp>
        <p:grpSp>
          <p:nvGrpSpPr>
            <p:cNvPr id="10" name="组合 36"/>
            <p:cNvGrpSpPr/>
            <p:nvPr/>
          </p:nvGrpSpPr>
          <p:grpSpPr>
            <a:xfrm>
              <a:off x="873166" y="4516709"/>
              <a:ext cx="3539486" cy="1033810"/>
              <a:chOff x="1221767" y="2105254"/>
              <a:chExt cx="2702293" cy="1034049"/>
            </a:xfrm>
          </p:grpSpPr>
          <p:sp>
            <p:nvSpPr>
              <p:cNvPr id="38" name="矩形 37"/>
              <p:cNvSpPr/>
              <p:nvPr/>
            </p:nvSpPr>
            <p:spPr>
              <a:xfrm>
                <a:off x="2140672" y="2105254"/>
                <a:ext cx="1783388" cy="523341"/>
              </a:xfrm>
              <a:prstGeom prst="rect">
                <a:avLst/>
              </a:prstGeom>
            </p:spPr>
            <p:txBody>
              <a:bodyPr wrap="none">
                <a:spAutoFit/>
              </a:bodyPr>
              <a:lstStyle/>
              <a:p>
                <a:pPr algn="r" defTabSz="913765">
                  <a:defRPr/>
                </a:pPr>
                <a:r>
                  <a:rPr lang="zh-CN" altLang="en-US" sz="2800" dirty="0">
                    <a:latin typeface="字体视界-NWE粗楷体" panose="02000500000000000000" pitchFamily="2" charset="-122"/>
                    <a:ea typeface="字体视界-NWE粗楷体" panose="02000500000000000000" pitchFamily="2" charset="-122"/>
                  </a:rPr>
                  <a:t>固定资产折旧</a:t>
                </a:r>
              </a:p>
            </p:txBody>
          </p:sp>
          <p:sp>
            <p:nvSpPr>
              <p:cNvPr id="39" name="矩形 38"/>
              <p:cNvSpPr/>
              <p:nvPr/>
            </p:nvSpPr>
            <p:spPr>
              <a:xfrm>
                <a:off x="1221767" y="2523608"/>
                <a:ext cx="2370017" cy="615695"/>
              </a:xfrm>
              <a:prstGeom prst="rect">
                <a:avLst/>
              </a:prstGeom>
            </p:spPr>
            <p:txBody>
              <a:bodyPr wrap="square">
                <a:spAutoFit/>
              </a:bodyPr>
              <a:lstStyle/>
              <a:p>
                <a:pPr algn="r" defTabSz="913765">
                  <a:defRPr/>
                </a:pPr>
                <a:r>
                  <a:rPr lang="zh-CN" altLang="en-US" sz="1600" dirty="0">
                    <a:latin typeface="字体视界-NWE粗楷体" panose="02000500000000000000" pitchFamily="2" charset="-122"/>
                    <a:ea typeface="字体视界-NWE粗楷体" panose="02000500000000000000" pitchFamily="2" charset="-122"/>
                  </a:rPr>
                  <a:t>餐桌椅、餐饮设备、店面设施等，约需</a:t>
                </a:r>
                <a:r>
                  <a:rPr lang="en-US" altLang="zh-CN" b="1" dirty="0">
                    <a:latin typeface="字体视界-NWE粗楷体" panose="02000500000000000000" pitchFamily="2" charset="-122"/>
                    <a:ea typeface="字体视界-NWE粗楷体" panose="02000500000000000000" pitchFamily="2" charset="-122"/>
                  </a:rPr>
                  <a:t>27</a:t>
                </a:r>
                <a:r>
                  <a:rPr lang="zh-CN" altLang="en-US" sz="1600" dirty="0">
                    <a:latin typeface="字体视界-NWE粗楷体" panose="02000500000000000000" pitchFamily="2" charset="-122"/>
                    <a:ea typeface="字体视界-NWE粗楷体" panose="02000500000000000000" pitchFamily="2" charset="-122"/>
                  </a:rPr>
                  <a:t>万元。</a:t>
                </a:r>
                <a:endParaRPr lang="zh-CN" altLang="zh-CN" sz="1600" dirty="0">
                  <a:latin typeface="字体视界-NWE粗楷体" panose="02000500000000000000" pitchFamily="2" charset="-122"/>
                  <a:ea typeface="字体视界-NWE粗楷体" panose="02000500000000000000" pitchFamily="2" charset="-122"/>
                </a:endParaRPr>
              </a:p>
            </p:txBody>
          </p:sp>
        </p:grpSp>
        <p:grpSp>
          <p:nvGrpSpPr>
            <p:cNvPr id="11" name="组合 39"/>
            <p:cNvGrpSpPr/>
            <p:nvPr/>
          </p:nvGrpSpPr>
          <p:grpSpPr>
            <a:xfrm>
              <a:off x="8090814" y="4444153"/>
              <a:ext cx="3316830" cy="1075584"/>
              <a:chOff x="2944313" y="4913480"/>
              <a:chExt cx="2532302" cy="1075834"/>
            </a:xfrm>
          </p:grpSpPr>
          <p:sp>
            <p:nvSpPr>
              <p:cNvPr id="41" name="矩形 40"/>
              <p:cNvSpPr/>
              <p:nvPr/>
            </p:nvSpPr>
            <p:spPr>
              <a:xfrm>
                <a:off x="2944313" y="4913480"/>
                <a:ext cx="1236329" cy="523341"/>
              </a:xfrm>
              <a:prstGeom prst="rect">
                <a:avLst/>
              </a:prstGeom>
            </p:spPr>
            <p:txBody>
              <a:bodyPr wrap="none">
                <a:spAutoFit/>
              </a:bodyPr>
              <a:lstStyle/>
              <a:p>
                <a:pPr algn="ctr" defTabSz="913765">
                  <a:defRPr/>
                </a:pPr>
                <a:r>
                  <a:rPr lang="zh-CN" altLang="en-US" sz="2800" dirty="0">
                    <a:latin typeface="字体视界-NWE粗楷体" panose="02000500000000000000" pitchFamily="2" charset="-122"/>
                    <a:ea typeface="字体视界-NWE粗楷体" panose="02000500000000000000" pitchFamily="2" charset="-122"/>
                  </a:rPr>
                  <a:t>其他费用</a:t>
                </a:r>
              </a:p>
            </p:txBody>
          </p:sp>
          <p:sp>
            <p:nvSpPr>
              <p:cNvPr id="42" name="矩形 41"/>
              <p:cNvSpPr/>
              <p:nvPr/>
            </p:nvSpPr>
            <p:spPr>
              <a:xfrm>
                <a:off x="3106598" y="5404403"/>
                <a:ext cx="2370017" cy="584911"/>
              </a:xfrm>
              <a:prstGeom prst="rect">
                <a:avLst/>
              </a:prstGeom>
            </p:spPr>
            <p:txBody>
              <a:bodyPr wrap="square">
                <a:spAutoFit/>
              </a:bodyPr>
              <a:lstStyle/>
              <a:p>
                <a:pPr algn="just"/>
                <a:r>
                  <a:rPr lang="zh-CN" altLang="en-US" sz="1600" dirty="0">
                    <a:latin typeface="字体视界-NWE粗楷体" panose="02000500000000000000" pitchFamily="2" charset="-122"/>
                    <a:ea typeface="字体视界-NWE粗楷体" panose="02000500000000000000" pitchFamily="2" charset="-122"/>
                  </a:rPr>
                  <a:t>日常流动资金、人员工资共需</a:t>
                </a:r>
                <a:r>
                  <a:rPr lang="en-US" altLang="zh-CN" sz="1600" b="1" dirty="0">
                    <a:latin typeface="字体视界-NWE粗楷体" panose="02000500000000000000" pitchFamily="2" charset="-122"/>
                    <a:ea typeface="字体视界-NWE粗楷体" panose="02000500000000000000" pitchFamily="2" charset="-122"/>
                  </a:rPr>
                  <a:t>10</a:t>
                </a:r>
                <a:r>
                  <a:rPr lang="zh-CN" altLang="en-US" sz="1600" dirty="0">
                    <a:latin typeface="字体视界-NWE粗楷体" panose="02000500000000000000" pitchFamily="2" charset="-122"/>
                    <a:ea typeface="字体视界-NWE粗楷体" panose="02000500000000000000" pitchFamily="2" charset="-122"/>
                  </a:rPr>
                  <a:t>万元。</a:t>
                </a:r>
                <a:endParaRPr lang="zh-CN" altLang="zh-CN" sz="1600" dirty="0">
                  <a:latin typeface="字体视界-NWE粗楷体" panose="02000500000000000000" pitchFamily="2" charset="-122"/>
                  <a:ea typeface="字体视界-NWE粗楷体" panose="02000500000000000000" pitchFamily="2" charset="-122"/>
                </a:endParaRPr>
              </a:p>
            </p:txBody>
          </p:sp>
        </p:grpSp>
        <p:grpSp>
          <p:nvGrpSpPr>
            <p:cNvPr id="13" name="组合 42"/>
            <p:cNvGrpSpPr/>
            <p:nvPr/>
          </p:nvGrpSpPr>
          <p:grpSpPr>
            <a:xfrm>
              <a:off x="4233620" y="2495745"/>
              <a:ext cx="2339213" cy="1441257"/>
              <a:chOff x="4233069" y="2496322"/>
              <a:chExt cx="2338909" cy="1441591"/>
            </a:xfrm>
          </p:grpSpPr>
          <p:sp>
            <p:nvSpPr>
              <p:cNvPr id="44"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400" dirty="0">
                  <a:solidFill>
                    <a:schemeClr val="tx1">
                      <a:lumMod val="85000"/>
                      <a:lumOff val="15000"/>
                    </a:schemeClr>
                  </a:solidFill>
                  <a:cs typeface="+mn-ea"/>
                  <a:sym typeface="+mn-lt"/>
                </a:endParaRPr>
              </a:p>
            </p:txBody>
          </p:sp>
        </p:grpSp>
        <p:grpSp>
          <p:nvGrpSpPr>
            <p:cNvPr id="17" name="组合 45"/>
            <p:cNvGrpSpPr/>
            <p:nvPr/>
          </p:nvGrpSpPr>
          <p:grpSpPr>
            <a:xfrm>
              <a:off x="5872961" y="2453726"/>
              <a:ext cx="1139131" cy="1012663"/>
              <a:chOff x="5872196" y="2454293"/>
              <a:chExt cx="1138983" cy="1012897"/>
            </a:xfrm>
          </p:grpSpPr>
          <p:sp>
            <p:nvSpPr>
              <p:cNvPr id="47"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400" dirty="0">
                  <a:solidFill>
                    <a:schemeClr val="tx1">
                      <a:lumMod val="85000"/>
                      <a:lumOff val="15000"/>
                    </a:schemeClr>
                  </a:solidFill>
                  <a:cs typeface="+mn-ea"/>
                  <a:sym typeface="+mn-lt"/>
                </a:endParaRPr>
              </a:p>
            </p:txBody>
          </p:sp>
        </p:grpSp>
        <p:grpSp>
          <p:nvGrpSpPr>
            <p:cNvPr id="18" name="组合 48"/>
            <p:cNvGrpSpPr/>
            <p:nvPr/>
          </p:nvGrpSpPr>
          <p:grpSpPr>
            <a:xfrm>
              <a:off x="6331135" y="3144942"/>
              <a:ext cx="1628832" cy="1775311"/>
              <a:chOff x="6330311" y="3145669"/>
              <a:chExt cx="1628620" cy="1775722"/>
            </a:xfrm>
          </p:grpSpPr>
          <p:sp>
            <p:nvSpPr>
              <p:cNvPr id="50"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400" dirty="0">
                  <a:solidFill>
                    <a:schemeClr val="tx1">
                      <a:lumMod val="85000"/>
                      <a:lumOff val="15000"/>
                    </a:schemeClr>
                  </a:solidFill>
                  <a:cs typeface="+mn-ea"/>
                  <a:sym typeface="+mn-lt"/>
                </a:endParaRPr>
              </a:p>
            </p:txBody>
          </p:sp>
        </p:grpSp>
        <p:grpSp>
          <p:nvGrpSpPr>
            <p:cNvPr id="19" name="组合 51"/>
            <p:cNvGrpSpPr/>
            <p:nvPr/>
          </p:nvGrpSpPr>
          <p:grpSpPr>
            <a:xfrm>
              <a:off x="5084818" y="3668079"/>
              <a:ext cx="1952497" cy="2004315"/>
              <a:chOff x="5084155" y="3668928"/>
              <a:chExt cx="1952243" cy="2004779"/>
            </a:xfrm>
          </p:grpSpPr>
          <p:sp>
            <p:nvSpPr>
              <p:cNvPr id="53"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cs typeface="+mn-ea"/>
                  <a:sym typeface="+mn-lt"/>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400" dirty="0">
                  <a:solidFill>
                    <a:schemeClr val="tx1">
                      <a:lumMod val="85000"/>
                      <a:lumOff val="15000"/>
                    </a:schemeClr>
                  </a:solidFill>
                  <a:cs typeface="+mn-ea"/>
                  <a:sym typeface="+mn-lt"/>
                </a:endParaRPr>
              </a:p>
            </p:txBody>
          </p:sp>
        </p:grpSp>
      </p:grpSp>
      <p:grpSp>
        <p:nvGrpSpPr>
          <p:cNvPr id="30" name="组合 29"/>
          <p:cNvGrpSpPr/>
          <p:nvPr/>
        </p:nvGrpSpPr>
        <p:grpSpPr>
          <a:xfrm>
            <a:off x="2" y="-15241"/>
            <a:ext cx="12709234" cy="6914184"/>
            <a:chOff x="2" y="-15241"/>
            <a:chExt cx="12709234" cy="6914184"/>
          </a:xfrm>
        </p:grpSpPr>
        <p:sp>
          <p:nvSpPr>
            <p:cNvPr id="31" name="文本框 30"/>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34" name="矩形 33"/>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文本框 36"/>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40" name="矩形 39"/>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23979"/>
          <a:stretch>
            <a:fillRect/>
          </a:stretch>
        </p:blipFill>
        <p:spPr>
          <a:xfrm>
            <a:off x="6096000" y="940248"/>
            <a:ext cx="5421609" cy="5039288"/>
          </a:xfrm>
          <a:prstGeom prst="rect">
            <a:avLst/>
          </a:prstGeom>
        </p:spPr>
      </p:pic>
      <p:sp>
        <p:nvSpPr>
          <p:cNvPr id="2" name="矩形 1"/>
          <p:cNvSpPr/>
          <p:nvPr/>
        </p:nvSpPr>
        <p:spPr>
          <a:xfrm>
            <a:off x="549190" y="560174"/>
            <a:ext cx="11060671" cy="5799437"/>
          </a:xfrm>
          <a:prstGeom prst="rect">
            <a:avLst/>
          </a:prstGeom>
          <a:noFill/>
          <a:ln>
            <a:solidFill>
              <a:srgbClr val="1A446C">
                <a:alpha val="9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65">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3" name="矩形 2"/>
          <p:cNvSpPr/>
          <p:nvPr/>
        </p:nvSpPr>
        <p:spPr>
          <a:xfrm>
            <a:off x="582139" y="1828161"/>
            <a:ext cx="2503183" cy="559557"/>
          </a:xfrm>
          <a:prstGeom prst="rect">
            <a:avLst/>
          </a:prstGeom>
          <a:solidFill>
            <a:srgbClr val="1A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a:r>
              <a:rPr lang="en-US" altLang="zh-CN"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rPr>
              <a:t>PART 02</a:t>
            </a:r>
            <a:endParaRPr lang="zh-CN" altLang="en-US" sz="3200" dirty="0">
              <a:solidFill>
                <a:prstClr val="white"/>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
        <p:nvSpPr>
          <p:cNvPr id="5" name="矩形 4"/>
          <p:cNvSpPr/>
          <p:nvPr/>
        </p:nvSpPr>
        <p:spPr>
          <a:xfrm>
            <a:off x="810429" y="3759970"/>
            <a:ext cx="6091132" cy="613694"/>
          </a:xfrm>
          <a:prstGeom prst="rect">
            <a:avLst/>
          </a:prstGeom>
        </p:spPr>
        <p:txBody>
          <a:bodyPr wrap="square" lIns="91440" tIns="45720" rIns="91440" bIns="45720">
            <a:spAutoFit/>
          </a:bodyPr>
          <a:lstStyle/>
          <a:p>
            <a:pPr defTabSz="914400">
              <a:lnSpc>
                <a:spcPct val="150000"/>
              </a:lnSpc>
              <a:buClr>
                <a:srgbClr val="E7E6E6">
                  <a:lumMod val="10000"/>
                </a:srgbClr>
              </a:buClr>
            </a:pPr>
            <a:r>
              <a:rPr lang="en-US" altLang="zh-CN" sz="1200" dirty="0">
                <a:solidFill>
                  <a:prstClr val="black">
                    <a:lumMod val="65000"/>
                    <a:lumOff val="35000"/>
                  </a:prstClr>
                </a:solidFill>
                <a:latin typeface="汉仪粗宋简" panose="02010600000101010101" pitchFamily="2" charset="-122"/>
                <a:ea typeface="汉仪粗宋简" panose="02010600000101010101" pitchFamily="2" charset="-122"/>
                <a:cs typeface="Arial Unicode MS" pitchFamily="34" charset="-122"/>
                <a:sym typeface="字魂36号-正文宋楷" panose="00000500000000000000" pitchFamily="2" charset="-122"/>
              </a:rPr>
              <a:t>By faith I mean a vision of good one cherishes and the enthusiasm that pushes one to seek its fulfillment regardless of obstacles.</a:t>
            </a:r>
          </a:p>
        </p:txBody>
      </p:sp>
      <p:sp>
        <p:nvSpPr>
          <p:cNvPr id="6" name="矩形 5"/>
          <p:cNvSpPr/>
          <p:nvPr/>
        </p:nvSpPr>
        <p:spPr>
          <a:xfrm>
            <a:off x="810429" y="2928973"/>
            <a:ext cx="3656796" cy="1446550"/>
          </a:xfrm>
          <a:prstGeom prst="rect">
            <a:avLst/>
          </a:prstGeom>
          <a:noFill/>
          <a:effectLst>
            <a:reflection blurRad="6350" stA="50000" endA="300" endPos="90000" dir="5400000" sy="-100000" algn="bl" rotWithShape="0"/>
          </a:effectLst>
        </p:spPr>
        <p:txBody>
          <a:bodyPr wrap="square" lIns="91440" tIns="45720" rIns="91440" bIns="45720">
            <a:spAutoFit/>
          </a:bodyPr>
          <a:lstStyle/>
          <a:p>
            <a:pPr defTabSz="914400">
              <a:defRPr/>
            </a:pPr>
            <a:r>
              <a:rPr lang="zh-CN" altLang="en-US" sz="4400" dirty="0">
                <a:solidFill>
                  <a:srgbClr val="1F365F"/>
                </a:solidFill>
                <a:latin typeface="汉仪粗宋简" panose="02010600000101010101" pitchFamily="2" charset="-122"/>
                <a:ea typeface="汉仪粗宋简" panose="02010600000101010101" pitchFamily="2" charset="-122"/>
                <a:cs typeface="+mn-ea"/>
                <a:sym typeface="字魂36号-正文宋楷" panose="00000500000000000000" pitchFamily="2" charset="-122"/>
              </a:rPr>
              <a:t>经营亮点分析</a:t>
            </a: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a:p>
            <a:pPr defTabSz="914400">
              <a:defRPr/>
            </a:pPr>
            <a:endParaRPr lang="zh-CN" altLang="en-US" sz="4400" b="1" dirty="0">
              <a:solidFill>
                <a:srgbClr val="1F365F"/>
              </a:solidFill>
              <a:latin typeface="汉仪粗宋简" panose="02010600000101010101" pitchFamily="2" charset="-122"/>
              <a:ea typeface="汉仪粗宋简" panose="02010600000101010101" pitchFamily="2" charset="-122"/>
              <a:sym typeface="字魂36号-正文宋楷"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P spid="6"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1238" y="1530789"/>
            <a:ext cx="10964840" cy="4795258"/>
            <a:chOff x="741238" y="1530789"/>
            <a:chExt cx="10964840" cy="4795258"/>
          </a:xfrm>
        </p:grpSpPr>
        <p:grpSp>
          <p:nvGrpSpPr>
            <p:cNvPr id="60" name="Group 59"/>
            <p:cNvGrpSpPr/>
            <p:nvPr/>
          </p:nvGrpSpPr>
          <p:grpSpPr>
            <a:xfrm>
              <a:off x="4290102" y="1530789"/>
              <a:ext cx="2152126" cy="2152127"/>
              <a:chOff x="4247511" y="1566336"/>
              <a:chExt cx="2152126" cy="2152127"/>
            </a:xfrm>
            <a:solidFill>
              <a:schemeClr val="accent1"/>
            </a:solidFill>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8"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9"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3"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4"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5"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6"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7"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8"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grpSp>
        <p:grpSp>
          <p:nvGrpSpPr>
            <p:cNvPr id="62" name="Group 61"/>
            <p:cNvGrpSpPr/>
            <p:nvPr/>
          </p:nvGrpSpPr>
          <p:grpSpPr>
            <a:xfrm>
              <a:off x="4958468" y="3328177"/>
              <a:ext cx="2986020" cy="2997870"/>
              <a:chOff x="4958468" y="3328177"/>
              <a:chExt cx="2986020" cy="2997870"/>
            </a:xfrm>
            <a:solidFill>
              <a:schemeClr val="accent1"/>
            </a:solidFill>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schemeClr val="bg2">
                      <a:lumMod val="25000"/>
                    </a:schemeClr>
                  </a:solidFill>
                  <a:effectLst/>
                  <a:uLnTx/>
                  <a:uFillTx/>
                  <a:cs typeface="+mn-ea"/>
                  <a:sym typeface="+mn-lt"/>
                </a:endParaRPr>
              </a:p>
            </p:txBody>
          </p:sp>
          <p:sp>
            <p:nvSpPr>
              <p:cNvPr id="10"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1"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2"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3"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5"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6"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8"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39"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0"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1"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2"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3"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44"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5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5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grpSp>
        <p:grpSp>
          <p:nvGrpSpPr>
            <p:cNvPr id="59" name="Group 58"/>
            <p:cNvGrpSpPr/>
            <p:nvPr/>
          </p:nvGrpSpPr>
          <p:grpSpPr>
            <a:xfrm>
              <a:off x="6823249" y="2720901"/>
              <a:ext cx="68874" cy="145154"/>
              <a:chOff x="6823249" y="2720901"/>
              <a:chExt cx="68874" cy="145154"/>
            </a:xfrm>
            <a:solidFill>
              <a:schemeClr val="accent2"/>
            </a:solidFill>
          </p:grpSpPr>
          <p:sp>
            <p:nvSpPr>
              <p:cNvPr id="54"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solidFill>
                  <a:srgbClr val="07657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sp>
            <p:nvSpPr>
              <p:cNvPr id="55"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solidFill>
                  <a:srgbClr val="07657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chemeClr val="bg2">
                      <a:lumMod val="25000"/>
                    </a:schemeClr>
                  </a:solidFill>
                  <a:effectLst/>
                  <a:uLnTx/>
                  <a:uFillTx/>
                  <a:cs typeface="+mn-ea"/>
                  <a:sym typeface="+mn-lt"/>
                </a:endParaRPr>
              </a:p>
            </p:txBody>
          </p:sp>
        </p:grpSp>
        <p:grpSp>
          <p:nvGrpSpPr>
            <p:cNvPr id="58" name="Group 57"/>
            <p:cNvGrpSpPr/>
            <p:nvPr/>
          </p:nvGrpSpPr>
          <p:grpSpPr>
            <a:xfrm>
              <a:off x="7407812" y="2070327"/>
              <a:ext cx="3151162" cy="1144581"/>
              <a:chOff x="7779435" y="2128259"/>
              <a:chExt cx="3151162" cy="1144581"/>
            </a:xfrm>
          </p:grpSpPr>
          <p:sp>
            <p:nvSpPr>
              <p:cNvPr id="56" name="Rectangle 55"/>
              <p:cNvSpPr/>
              <p:nvPr/>
            </p:nvSpPr>
            <p:spPr>
              <a:xfrm>
                <a:off x="7813899" y="2534176"/>
                <a:ext cx="3116698" cy="738664"/>
              </a:xfrm>
              <a:prstGeom prst="rect">
                <a:avLst/>
              </a:prstGeom>
            </p:spPr>
            <p:txBody>
              <a:bodyPr wrap="square">
                <a:spAutoFit/>
              </a:bodyPr>
              <a:lstStyle/>
              <a:p>
                <a:pPr algn="just" defTabSz="913765">
                  <a:defRPr/>
                </a:pPr>
                <a:r>
                  <a:rPr lang="zh-CN" altLang="en-US" sz="1400" kern="100" dirty="0">
                    <a:latin typeface="字体视界-NWE粗楷体" panose="02000500000000000000" pitchFamily="2" charset="-122"/>
                    <a:ea typeface="字体视界-NWE粗楷体" panose="02000500000000000000" pitchFamily="2" charset="-122"/>
                  </a:rPr>
                  <a:t>重点考核业务收入</a:t>
                </a:r>
                <a:r>
                  <a:rPr lang="en-US" altLang="zh-CN" sz="1400" kern="100" dirty="0">
                    <a:latin typeface="字体视界-NWE粗楷体" panose="02000500000000000000" pitchFamily="2" charset="-122"/>
                    <a:ea typeface="字体视界-NWE粗楷体" panose="02000500000000000000" pitchFamily="2" charset="-122"/>
                  </a:rPr>
                  <a:t>23000</a:t>
                </a:r>
                <a:r>
                  <a:rPr lang="zh-CN" altLang="en-US" sz="1400" kern="100" dirty="0">
                    <a:latin typeface="字体视界-NWE粗楷体" panose="02000500000000000000" pitchFamily="2" charset="-122"/>
                    <a:ea typeface="字体视界-NWE粗楷体" panose="02000500000000000000" pitchFamily="2" charset="-122"/>
                  </a:rPr>
                  <a:t>万，</a:t>
                </a:r>
                <a:r>
                  <a:rPr lang="zh-CN" altLang="zh-CN" sz="1400" kern="100" dirty="0">
                    <a:latin typeface="字体视界-NWE粗楷体" panose="02000500000000000000" pitchFamily="2" charset="-122"/>
                    <a:ea typeface="字体视界-NWE粗楷体" panose="02000500000000000000" pitchFamily="2" charset="-122"/>
                  </a:rPr>
                  <a:t>增幅</a:t>
                </a:r>
                <a:r>
                  <a:rPr lang="en-US" altLang="zh-CN" sz="1400" kern="100" dirty="0">
                    <a:latin typeface="字体视界-NWE粗楷体" panose="02000500000000000000" pitchFamily="2" charset="-122"/>
                    <a:ea typeface="字体视界-NWE粗楷体" panose="02000500000000000000" pitchFamily="2" charset="-122"/>
                  </a:rPr>
                  <a:t>18.63%</a:t>
                </a:r>
                <a:r>
                  <a:rPr lang="zh-CN" altLang="zh-CN" sz="1400" kern="100" dirty="0">
                    <a:latin typeface="字体视界-NWE粗楷体" panose="02000500000000000000" pitchFamily="2" charset="-122"/>
                    <a:ea typeface="字体视界-NWE粗楷体" panose="02000500000000000000" pitchFamily="2" charset="-122"/>
                  </a:rPr>
                  <a:t>，进度、增幅双双位列全省</a:t>
                </a:r>
                <a:r>
                  <a:rPr lang="zh-CN" altLang="zh-CN" sz="1400" b="1" kern="100" dirty="0">
                    <a:latin typeface="字体视界-NWE粗楷体" panose="02000500000000000000" pitchFamily="2" charset="-122"/>
                    <a:ea typeface="字体视界-NWE粗楷体" panose="02000500000000000000" pitchFamily="2" charset="-122"/>
                  </a:rPr>
                  <a:t>第</a:t>
                </a:r>
                <a:r>
                  <a:rPr lang="en-US" altLang="zh-CN" sz="1400" b="1" kern="100" dirty="0">
                    <a:latin typeface="字体视界-NWE粗楷体" panose="02000500000000000000" pitchFamily="2" charset="-122"/>
                    <a:ea typeface="字体视界-NWE粗楷体" panose="02000500000000000000" pitchFamily="2" charset="-122"/>
                  </a:rPr>
                  <a:t>1</a:t>
                </a:r>
                <a:r>
                  <a:rPr lang="zh-CN" altLang="zh-CN" sz="1400" b="1" kern="100" dirty="0">
                    <a:latin typeface="字体视界-NWE粗楷体" panose="02000500000000000000" pitchFamily="2" charset="-122"/>
                    <a:ea typeface="字体视界-NWE粗楷体" panose="02000500000000000000" pitchFamily="2" charset="-122"/>
                  </a:rPr>
                  <a:t>位</a:t>
                </a:r>
                <a:r>
                  <a:rPr lang="zh-CN" altLang="en-US" sz="1400" kern="100" dirty="0">
                    <a:latin typeface="字体视界-NWE粗楷体" panose="02000500000000000000" pitchFamily="2" charset="-122"/>
                    <a:ea typeface="字体视界-NWE粗楷体" panose="02000500000000000000" pitchFamily="2" charset="-122"/>
                  </a:rPr>
                  <a:t>。</a:t>
                </a:r>
                <a:endParaRPr lang="zh-CN" altLang="en-US" sz="1400" dirty="0">
                  <a:latin typeface="字体视界-NWE粗楷体" panose="02000500000000000000" pitchFamily="2" charset="-122"/>
                  <a:ea typeface="字体视界-NWE粗楷体" panose="02000500000000000000" pitchFamily="2" charset="-122"/>
                </a:endParaRPr>
              </a:p>
            </p:txBody>
          </p:sp>
          <p:sp>
            <p:nvSpPr>
              <p:cNvPr id="57" name="TextBox 56"/>
              <p:cNvSpPr txBox="1"/>
              <p:nvPr/>
            </p:nvSpPr>
            <p:spPr>
              <a:xfrm>
                <a:off x="7779435" y="2128259"/>
                <a:ext cx="1107997" cy="369332"/>
              </a:xfrm>
              <a:prstGeom prst="rect">
                <a:avLst/>
              </a:prstGeom>
              <a:noFill/>
            </p:spPr>
            <p:txBody>
              <a:bodyPr wrap="none" rtlCol="0">
                <a:spAutoFit/>
              </a:bodyPr>
              <a:lstStyle/>
              <a:p>
                <a:pPr algn="ctr" defTabSz="913765">
                  <a:defRPr/>
                </a:pPr>
                <a:r>
                  <a:rPr lang="zh-CN" altLang="en-US" dirty="0">
                    <a:ea typeface="字体视界-NWE粗楷体" panose="02000500000000000000" pitchFamily="2" charset="-122"/>
                  </a:rPr>
                  <a:t>增幅亮眼</a:t>
                </a:r>
              </a:p>
            </p:txBody>
          </p:sp>
        </p:grpSp>
        <p:grpSp>
          <p:nvGrpSpPr>
            <p:cNvPr id="67" name="Group 66"/>
            <p:cNvGrpSpPr/>
            <p:nvPr/>
          </p:nvGrpSpPr>
          <p:grpSpPr>
            <a:xfrm flipH="1">
              <a:off x="1137478" y="4882578"/>
              <a:ext cx="3285562" cy="1289456"/>
              <a:chOff x="7645035" y="2075717"/>
              <a:chExt cx="3285562" cy="1289456"/>
            </a:xfrm>
          </p:grpSpPr>
          <p:sp>
            <p:nvSpPr>
              <p:cNvPr id="68" name="Rectangle 67"/>
              <p:cNvSpPr/>
              <p:nvPr/>
            </p:nvSpPr>
            <p:spPr>
              <a:xfrm>
                <a:off x="7813899" y="2534176"/>
                <a:ext cx="3116698" cy="830997"/>
              </a:xfrm>
              <a:prstGeom prst="rect">
                <a:avLst/>
              </a:prstGeom>
            </p:spPr>
            <p:txBody>
              <a:bodyPr wrap="square">
                <a:spAutoFit/>
              </a:bodyPr>
              <a:lstStyle/>
              <a:p>
                <a:pPr algn="r" defTabSz="913765">
                  <a:defRPr/>
                </a:pPr>
                <a:r>
                  <a:rPr lang="zh-CN" altLang="zh-CN" sz="1600" kern="100" dirty="0">
                    <a:latin typeface="字体视界-NWE粗楷体" panose="02000500000000000000" pitchFamily="2" charset="-122"/>
                    <a:ea typeface="字体视界-NWE粗楷体" panose="02000500000000000000" pitchFamily="2" charset="-122"/>
                  </a:rPr>
                  <a:t>全年实现业务收入</a:t>
                </a:r>
                <a:r>
                  <a:rPr lang="en-US" altLang="zh-CN" sz="1600" kern="100" dirty="0">
                    <a:latin typeface="字体视界-NWE粗楷体" panose="02000500000000000000" pitchFamily="2" charset="-122"/>
                    <a:ea typeface="字体视界-NWE粗楷体" panose="02000500000000000000" pitchFamily="2" charset="-122"/>
                  </a:rPr>
                  <a:t>26207</a:t>
                </a:r>
                <a:r>
                  <a:rPr lang="zh-CN" altLang="zh-CN" sz="1600" kern="100" dirty="0">
                    <a:latin typeface="字体视界-NWE粗楷体" panose="02000500000000000000" pitchFamily="2" charset="-122"/>
                    <a:ea typeface="字体视界-NWE粗楷体" panose="02000500000000000000" pitchFamily="2" charset="-122"/>
                  </a:rPr>
                  <a:t>万元，完成省分公司预算（</a:t>
                </a:r>
                <a:r>
                  <a:rPr lang="en-US" altLang="zh-CN" sz="1600" kern="100" dirty="0">
                    <a:latin typeface="字体视界-NWE粗楷体" panose="02000500000000000000" pitchFamily="2" charset="-122"/>
                    <a:ea typeface="字体视界-NWE粗楷体" panose="02000500000000000000" pitchFamily="2" charset="-122"/>
                  </a:rPr>
                  <a:t>23845</a:t>
                </a:r>
                <a:r>
                  <a:rPr lang="zh-CN" altLang="zh-CN" sz="1600" kern="100" dirty="0">
                    <a:latin typeface="字体视界-NWE粗楷体" panose="02000500000000000000" pitchFamily="2" charset="-122"/>
                    <a:ea typeface="字体视界-NWE粗楷体" panose="02000500000000000000" pitchFamily="2" charset="-122"/>
                  </a:rPr>
                  <a:t>万元）的</a:t>
                </a:r>
                <a:r>
                  <a:rPr lang="en-US" altLang="zh-CN" sz="1600" b="1" kern="100" dirty="0">
                    <a:latin typeface="字体视界-NWE粗楷体" panose="02000500000000000000" pitchFamily="2" charset="-122"/>
                    <a:ea typeface="字体视界-NWE粗楷体" panose="02000500000000000000" pitchFamily="2" charset="-122"/>
                  </a:rPr>
                  <a:t>109.91</a:t>
                </a:r>
                <a:r>
                  <a:rPr lang="en-US" altLang="zh-CN" sz="1600" kern="100" dirty="0">
                    <a:latin typeface="字体视界-NWE粗楷体" panose="02000500000000000000" pitchFamily="2" charset="-122"/>
                    <a:ea typeface="字体视界-NWE粗楷体" panose="02000500000000000000" pitchFamily="2" charset="-122"/>
                  </a:rPr>
                  <a:t>%</a:t>
                </a:r>
                <a:r>
                  <a:rPr lang="zh-CN" altLang="en-US" sz="1600" kern="100" dirty="0">
                    <a:latin typeface="字体视界-NWE粗楷体" panose="02000500000000000000" pitchFamily="2" charset="-122"/>
                    <a:ea typeface="字体视界-NWE粗楷体" panose="02000500000000000000" pitchFamily="2" charset="-122"/>
                  </a:rPr>
                  <a:t>。</a:t>
                </a:r>
                <a:endParaRPr lang="zh-CN" altLang="en-US" sz="1600" dirty="0">
                  <a:latin typeface="字体视界-NWE粗楷体" panose="02000500000000000000" pitchFamily="2" charset="-122"/>
                  <a:ea typeface="字体视界-NWE粗楷体" panose="02000500000000000000" pitchFamily="2" charset="-122"/>
                </a:endParaRPr>
              </a:p>
            </p:txBody>
          </p:sp>
          <p:sp>
            <p:nvSpPr>
              <p:cNvPr id="69" name="TextBox 68"/>
              <p:cNvSpPr txBox="1"/>
              <p:nvPr/>
            </p:nvSpPr>
            <p:spPr>
              <a:xfrm>
                <a:off x="7645035" y="2075717"/>
                <a:ext cx="1278624" cy="958660"/>
              </a:xfrm>
              <a:prstGeom prst="rect">
                <a:avLst/>
              </a:prstGeom>
              <a:noFill/>
            </p:spPr>
            <p:txBody>
              <a:bodyPr wrap="square" rtlCol="0">
                <a:spAutoFit/>
              </a:bodyPr>
              <a:lstStyle/>
              <a:p>
                <a:pPr algn="r">
                  <a:lnSpc>
                    <a:spcPct val="150000"/>
                  </a:lnSpc>
                  <a:defRPr/>
                </a:pPr>
                <a:r>
                  <a:rPr lang="zh-CN" altLang="en-US" sz="2000" dirty="0">
                    <a:ea typeface="字体视界-NWE粗楷体" panose="02000500000000000000" pitchFamily="2" charset="-122"/>
                  </a:rPr>
                  <a:t>紧盯收入</a:t>
                </a:r>
              </a:p>
              <a:p>
                <a:pPr marL="0" marR="0" lvl="0" indent="0" algn="r" defTabSz="914400" rtl="0" eaLnBrk="1" fontAlgn="auto" latinLnBrk="0" hangingPunct="1">
                  <a:lnSpc>
                    <a:spcPct val="150000"/>
                  </a:lnSpc>
                  <a:spcBef>
                    <a:spcPts val="0"/>
                  </a:spcBef>
                  <a:spcAft>
                    <a:spcPts val="0"/>
                  </a:spcAft>
                  <a:buClrTx/>
                  <a:buSzTx/>
                  <a:buFontTx/>
                  <a:buNone/>
                  <a:defRPr/>
                </a:pPr>
                <a:endParaRPr kumimoji="0" lang="en-GB" sz="2000" b="1" i="0" u="none" strike="noStrike" kern="1200" cap="none" spc="0" normalizeH="0" baseline="0" noProof="0" dirty="0">
                  <a:ln>
                    <a:noFill/>
                  </a:ln>
                  <a:effectLst/>
                  <a:uLnTx/>
                  <a:uFillTx/>
                  <a:cs typeface="+mn-ea"/>
                  <a:sym typeface="+mn-lt"/>
                </a:endParaRPr>
              </a:p>
            </p:txBody>
          </p:sp>
        </p:grpSp>
        <p:grpSp>
          <p:nvGrpSpPr>
            <p:cNvPr id="63" name="Group 62"/>
            <p:cNvGrpSpPr/>
            <p:nvPr/>
          </p:nvGrpSpPr>
          <p:grpSpPr>
            <a:xfrm>
              <a:off x="8451972" y="4842870"/>
              <a:ext cx="3254106" cy="1331620"/>
              <a:chOff x="8451972" y="4842870"/>
              <a:chExt cx="3254106" cy="1331620"/>
            </a:xfrm>
          </p:grpSpPr>
          <p:sp>
            <p:nvSpPr>
              <p:cNvPr id="74" name="Rectangle 73"/>
              <p:cNvSpPr/>
              <p:nvPr/>
            </p:nvSpPr>
            <p:spPr>
              <a:xfrm>
                <a:off x="8451972" y="4944509"/>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GB" sz="1400" b="0" i="0" u="none" strike="noStrike" kern="1200" cap="none" spc="0" normalizeH="0" baseline="0" noProof="0">
                  <a:ln>
                    <a:noFill/>
                  </a:ln>
                  <a:solidFill>
                    <a:schemeClr val="tx1"/>
                  </a:solidFill>
                  <a:effectLst/>
                  <a:uLnTx/>
                  <a:uFillTx/>
                  <a:cs typeface="+mn-ea"/>
                  <a:sym typeface="+mn-lt"/>
                </a:endParaRPr>
              </a:p>
            </p:txBody>
          </p:sp>
          <p:sp>
            <p:nvSpPr>
              <p:cNvPr id="75" name="Rectangle 74"/>
              <p:cNvSpPr/>
              <p:nvPr/>
            </p:nvSpPr>
            <p:spPr>
              <a:xfrm>
                <a:off x="9722892" y="5138122"/>
                <a:ext cx="1892127" cy="830997"/>
              </a:xfrm>
              <a:prstGeom prst="rect">
                <a:avLst/>
              </a:prstGeom>
            </p:spPr>
            <p:txBody>
              <a:bodyPr wrap="square">
                <a:spAutoFit/>
              </a:bodyPr>
              <a:lstStyle/>
              <a:p>
                <a:pPr algn="just" defTabSz="913765">
                  <a:defRPr/>
                </a:pPr>
                <a:r>
                  <a:rPr lang="zh-CN" altLang="en-US" sz="1200" dirty="0">
                    <a:latin typeface="字体视界-NWE粗楷体" panose="02000500000000000000" pitchFamily="2" charset="-122"/>
                    <a:ea typeface="字体视界-NWE粗楷体" panose="02000500000000000000" pitchFamily="2" charset="-122"/>
                  </a:rPr>
                  <a:t>坚决贯彻省公司工作要求，</a:t>
                </a:r>
                <a:r>
                  <a:rPr lang="zh-CN" altLang="zh-CN" sz="1200" dirty="0">
                    <a:latin typeface="字体视界-NWE粗楷体" panose="02000500000000000000" pitchFamily="2" charset="-122"/>
                    <a:ea typeface="字体视界-NWE粗楷体" panose="02000500000000000000" pitchFamily="2" charset="-122"/>
                  </a:rPr>
                  <a:t>以“转型、对标、三互”为抓手，落实“四个常态化”工作要求</a:t>
                </a:r>
                <a:r>
                  <a:rPr lang="zh-CN" altLang="en-US" sz="1200" dirty="0">
                    <a:latin typeface="字体视界-NWE粗楷体" panose="02000500000000000000" pitchFamily="2" charset="-122"/>
                    <a:ea typeface="字体视界-NWE粗楷体" panose="02000500000000000000" pitchFamily="2" charset="-122"/>
                  </a:rPr>
                  <a:t>。</a:t>
                </a:r>
              </a:p>
            </p:txBody>
          </p:sp>
          <p:sp>
            <p:nvSpPr>
              <p:cNvPr id="76" name="TextBox 75"/>
              <p:cNvSpPr txBox="1"/>
              <p:nvPr/>
            </p:nvSpPr>
            <p:spPr>
              <a:xfrm>
                <a:off x="8524719" y="4842870"/>
                <a:ext cx="1005403" cy="739754"/>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3200" b="1" i="0" u="none" strike="noStrike" kern="1200" cap="none" spc="0" normalizeH="0" baseline="0" noProof="0" dirty="0">
                    <a:ln>
                      <a:noFill/>
                    </a:ln>
                    <a:effectLst/>
                    <a:uLnTx/>
                    <a:uFillTx/>
                    <a:cs typeface="+mn-ea"/>
                    <a:sym typeface="+mn-lt"/>
                  </a:rPr>
                  <a:t>85%</a:t>
                </a:r>
                <a:endParaRPr kumimoji="0" lang="en-GB" sz="3200" b="1" i="0" u="none" strike="noStrike" kern="1200" cap="none" spc="0" normalizeH="0" baseline="0" noProof="0" dirty="0">
                  <a:ln>
                    <a:noFill/>
                  </a:ln>
                  <a:effectLst/>
                  <a:uLnTx/>
                  <a:uFillTx/>
                  <a:cs typeface="+mn-ea"/>
                  <a:sym typeface="+mn-lt"/>
                </a:endParaRPr>
              </a:p>
            </p:txBody>
          </p:sp>
          <p:sp>
            <p:nvSpPr>
              <p:cNvPr id="77" name="TextBox 76"/>
              <p:cNvSpPr txBox="1"/>
              <p:nvPr/>
            </p:nvSpPr>
            <p:spPr>
              <a:xfrm>
                <a:off x="8597687" y="5702798"/>
                <a:ext cx="800219" cy="276999"/>
              </a:xfrm>
              <a:prstGeom prst="rect">
                <a:avLst/>
              </a:prstGeom>
              <a:noFill/>
            </p:spPr>
            <p:txBody>
              <a:bodyPr wrap="none" rtlCol="0">
                <a:spAutoFit/>
              </a:bodyPr>
              <a:lstStyle/>
              <a:p>
                <a:pPr defTabSz="913765">
                  <a:defRPr/>
                </a:pPr>
                <a:r>
                  <a:rPr lang="zh-CN" altLang="en-US" sz="1200" dirty="0">
                    <a:ea typeface="字体视界-NWE粗楷体" panose="02000500000000000000" pitchFamily="2" charset="-122"/>
                  </a:rPr>
                  <a:t>措施得力</a:t>
                </a:r>
              </a:p>
            </p:txBody>
          </p:sp>
        </p:grpSp>
        <p:grpSp>
          <p:nvGrpSpPr>
            <p:cNvPr id="4" name="Group 3"/>
            <p:cNvGrpSpPr/>
            <p:nvPr/>
          </p:nvGrpSpPr>
          <p:grpSpPr>
            <a:xfrm>
              <a:off x="741238" y="1968412"/>
              <a:ext cx="3254106" cy="1302617"/>
              <a:chOff x="741238" y="1968412"/>
              <a:chExt cx="3254106" cy="1302617"/>
            </a:xfrm>
          </p:grpSpPr>
          <p:sp>
            <p:nvSpPr>
              <p:cNvPr id="78" name="Rectangle 77"/>
              <p:cNvSpPr/>
              <p:nvPr/>
            </p:nvSpPr>
            <p:spPr>
              <a:xfrm>
                <a:off x="741238" y="2041048"/>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GB" sz="1400" b="0" i="0" u="none" strike="noStrike" kern="1200" cap="none" spc="0" normalizeH="0" baseline="0" noProof="0">
                  <a:ln>
                    <a:noFill/>
                  </a:ln>
                  <a:solidFill>
                    <a:schemeClr val="tx1"/>
                  </a:solidFill>
                  <a:effectLst/>
                  <a:uLnTx/>
                  <a:uFillTx/>
                  <a:cs typeface="+mn-ea"/>
                  <a:sym typeface="+mn-lt"/>
                </a:endParaRPr>
              </a:p>
            </p:txBody>
          </p:sp>
          <p:sp>
            <p:nvSpPr>
              <p:cNvPr id="79" name="Rectangle 78"/>
              <p:cNvSpPr/>
              <p:nvPr/>
            </p:nvSpPr>
            <p:spPr>
              <a:xfrm>
                <a:off x="2012302" y="2233015"/>
                <a:ext cx="1892127" cy="954107"/>
              </a:xfrm>
              <a:prstGeom prst="rect">
                <a:avLst/>
              </a:prstGeom>
            </p:spPr>
            <p:txBody>
              <a:bodyPr wrap="square">
                <a:spAutoFit/>
              </a:bodyPr>
              <a:lstStyle/>
              <a:p>
                <a:pPr algn="just" defTabSz="913765">
                  <a:defRPr/>
                </a:pPr>
                <a:r>
                  <a:rPr lang="zh-CN" altLang="en-US" sz="1400" kern="100" dirty="0">
                    <a:latin typeface="字体视界-NWE粗楷体" panose="02000500000000000000" pitchFamily="2" charset="-122"/>
                    <a:ea typeface="字体视界-NWE粗楷体" panose="02000500000000000000" pitchFamily="2" charset="-122"/>
                  </a:rPr>
                  <a:t>海西</a:t>
                </a:r>
                <a:r>
                  <a:rPr lang="zh-CN" altLang="zh-CN" sz="1400" kern="100" dirty="0">
                    <a:latin typeface="字体视界-NWE粗楷体" panose="02000500000000000000" pitchFamily="2" charset="-122"/>
                    <a:ea typeface="字体视界-NWE粗楷体" panose="02000500000000000000" pitchFamily="2" charset="-122"/>
                  </a:rPr>
                  <a:t>分公司在</a:t>
                </a:r>
                <a:r>
                  <a:rPr lang="zh-CN" altLang="en-US" sz="1400" kern="100" dirty="0">
                    <a:latin typeface="字体视界-NWE粗楷体" panose="02000500000000000000" pitchFamily="2" charset="-122"/>
                    <a:ea typeface="字体视界-NWE粗楷体" panose="02000500000000000000" pitchFamily="2" charset="-122"/>
                  </a:rPr>
                  <a:t>省公司</a:t>
                </a:r>
                <a:r>
                  <a:rPr lang="zh-CN" altLang="zh-CN" sz="1400" kern="100" dirty="0">
                    <a:latin typeface="字体视界-NWE粗楷体" panose="02000500000000000000" pitchFamily="2" charset="-122"/>
                    <a:ea typeface="字体视界-NWE粗楷体" panose="02000500000000000000" pitchFamily="2" charset="-122"/>
                  </a:rPr>
                  <a:t>农村电商标杆示范县建设中荣获“</a:t>
                </a:r>
                <a:r>
                  <a:rPr lang="zh-CN" altLang="zh-CN" sz="1400" b="1" kern="100" dirty="0">
                    <a:latin typeface="字体视界-NWE粗楷体" panose="02000500000000000000" pitchFamily="2" charset="-122"/>
                    <a:ea typeface="字体视界-NWE粗楷体" panose="02000500000000000000" pitchFamily="2" charset="-122"/>
                  </a:rPr>
                  <a:t>黄金标杆</a:t>
                </a:r>
                <a:r>
                  <a:rPr lang="zh-CN" altLang="zh-CN" sz="1400" kern="100" dirty="0">
                    <a:latin typeface="字体视界-NWE粗楷体" panose="02000500000000000000" pitchFamily="2" charset="-122"/>
                    <a:ea typeface="字体视界-NWE粗楷体" panose="02000500000000000000" pitchFamily="2" charset="-122"/>
                  </a:rPr>
                  <a:t>”称号。</a:t>
                </a:r>
                <a:endParaRPr lang="zh-CN" altLang="en-US" sz="1400" dirty="0">
                  <a:latin typeface="字体视界-NWE粗楷体" panose="02000500000000000000" pitchFamily="2" charset="-122"/>
                  <a:ea typeface="字体视界-NWE粗楷体" panose="02000500000000000000" pitchFamily="2" charset="-122"/>
                </a:endParaRPr>
              </a:p>
            </p:txBody>
          </p:sp>
          <p:sp>
            <p:nvSpPr>
              <p:cNvPr id="80" name="TextBox 79"/>
              <p:cNvSpPr txBox="1"/>
              <p:nvPr/>
            </p:nvSpPr>
            <p:spPr>
              <a:xfrm>
                <a:off x="846877" y="1968412"/>
                <a:ext cx="1005403" cy="739754"/>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3200" b="1" i="0" u="none" strike="noStrike" kern="1200" cap="none" spc="0" normalizeH="0" baseline="0" noProof="0" dirty="0">
                    <a:ln>
                      <a:noFill/>
                    </a:ln>
                    <a:effectLst/>
                    <a:uLnTx/>
                    <a:uFillTx/>
                    <a:cs typeface="+mn-ea"/>
                    <a:sym typeface="+mn-lt"/>
                  </a:rPr>
                  <a:t>90%</a:t>
                </a:r>
                <a:endParaRPr kumimoji="0" lang="en-GB" sz="3200" b="1" i="0" u="none" strike="noStrike" kern="1200" cap="none" spc="0" normalizeH="0" baseline="0" noProof="0" dirty="0">
                  <a:ln>
                    <a:noFill/>
                  </a:ln>
                  <a:effectLst/>
                  <a:uLnTx/>
                  <a:uFillTx/>
                  <a:cs typeface="+mn-ea"/>
                  <a:sym typeface="+mn-lt"/>
                </a:endParaRPr>
              </a:p>
            </p:txBody>
          </p:sp>
          <p:sp>
            <p:nvSpPr>
              <p:cNvPr id="81" name="TextBox 80"/>
              <p:cNvSpPr txBox="1"/>
              <p:nvPr/>
            </p:nvSpPr>
            <p:spPr>
              <a:xfrm>
                <a:off x="867717" y="2799337"/>
                <a:ext cx="800219" cy="276999"/>
              </a:xfrm>
              <a:prstGeom prst="rect">
                <a:avLst/>
              </a:prstGeom>
              <a:noFill/>
            </p:spPr>
            <p:txBody>
              <a:bodyPr wrap="none" rtlCol="0">
                <a:spAutoFit/>
              </a:bodyPr>
              <a:lstStyle/>
              <a:p>
                <a:pPr algn="ctr" defTabSz="913765">
                  <a:defRPr/>
                </a:pPr>
                <a:r>
                  <a:rPr lang="zh-CN" altLang="en-US" sz="1200" dirty="0">
                    <a:ea typeface="字体视界-NWE粗楷体" panose="02000500000000000000" pitchFamily="2" charset="-122"/>
                  </a:rPr>
                  <a:t>荣誉方面</a:t>
                </a:r>
              </a:p>
            </p:txBody>
          </p:sp>
        </p:grpSp>
      </p:grpSp>
      <p:grpSp>
        <p:nvGrpSpPr>
          <p:cNvPr id="61" name="组合 60"/>
          <p:cNvGrpSpPr/>
          <p:nvPr/>
        </p:nvGrpSpPr>
        <p:grpSpPr>
          <a:xfrm>
            <a:off x="2" y="-15241"/>
            <a:ext cx="12709234" cy="6914184"/>
            <a:chOff x="2" y="-15241"/>
            <a:chExt cx="12709234" cy="6914184"/>
          </a:xfrm>
        </p:grpSpPr>
        <p:sp>
          <p:nvSpPr>
            <p:cNvPr id="64" name="文本框 63"/>
            <p:cNvSpPr txBox="1"/>
            <p:nvPr/>
          </p:nvSpPr>
          <p:spPr>
            <a:xfrm>
              <a:off x="587680" y="303130"/>
              <a:ext cx="2969895" cy="3938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dirty="0">
                  <a:solidFill>
                    <a:schemeClr val="tx1"/>
                  </a:solidFill>
                  <a:cs typeface="+mn-ea"/>
                  <a:sym typeface="+mn-lt"/>
                </a:rPr>
                <a:t>点此添加标题文本</a:t>
              </a:r>
            </a:p>
          </p:txBody>
        </p:sp>
        <p:sp>
          <p:nvSpPr>
            <p:cNvPr id="65" name="矩形 64"/>
            <p:cNvSpPr/>
            <p:nvPr/>
          </p:nvSpPr>
          <p:spPr>
            <a:xfrm>
              <a:off x="2" y="-15241"/>
              <a:ext cx="324090" cy="111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p:cNvSpPr txBox="1"/>
            <p:nvPr/>
          </p:nvSpPr>
          <p:spPr>
            <a:xfrm>
              <a:off x="587680" y="703843"/>
              <a:ext cx="4263390" cy="282963"/>
            </a:xfrm>
            <a:prstGeom prst="rect">
              <a:avLst/>
            </a:prstGeom>
            <a:noFill/>
          </p:spPr>
          <p:txBody>
            <a:bodyPr wrap="square" rtlCol="0">
              <a:spAutoFit/>
            </a:bodyPr>
            <a:lstStyle/>
            <a:p>
              <a:pPr algn="dist">
                <a:lnSpc>
                  <a:spcPct val="140000"/>
                </a:lnSpc>
              </a:pPr>
              <a:r>
                <a:rPr lang="zh-CN" altLang="en-US" sz="1000" dirty="0">
                  <a:solidFill>
                    <a:schemeClr val="tx1"/>
                  </a:solidFill>
                  <a:cs typeface="+mn-ea"/>
                  <a:sym typeface="+mn-lt"/>
                </a:rPr>
                <a:t>And I've waited longer for you than I've waited for any woman.</a:t>
              </a:r>
            </a:p>
          </p:txBody>
        </p:sp>
        <p:sp>
          <p:nvSpPr>
            <p:cNvPr id="70" name="矩形 69"/>
            <p:cNvSpPr/>
            <p:nvPr/>
          </p:nvSpPr>
          <p:spPr>
            <a:xfrm>
              <a:off x="10226348" y="6557818"/>
              <a:ext cx="2482888" cy="341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709105228"/>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13">
      <a:dk1>
        <a:srgbClr val="171616"/>
      </a:dk1>
      <a:lt1>
        <a:sysClr val="window" lastClr="FFFFFF"/>
      </a:lt1>
      <a:dk2>
        <a:srgbClr val="171616"/>
      </a:dk2>
      <a:lt2>
        <a:srgbClr val="FFFFFF"/>
      </a:lt2>
      <a:accent1>
        <a:srgbClr val="1A446C"/>
      </a:accent1>
      <a:accent2>
        <a:srgbClr val="1F365F"/>
      </a:accent2>
      <a:accent3>
        <a:srgbClr val="1A446C"/>
      </a:accent3>
      <a:accent4>
        <a:srgbClr val="1F365F"/>
      </a:accent4>
      <a:accent5>
        <a:srgbClr val="1A446C"/>
      </a:accent5>
      <a:accent6>
        <a:srgbClr val="1F365F"/>
      </a:accent6>
      <a:hlink>
        <a:srgbClr val="1A446C"/>
      </a:hlink>
      <a:folHlink>
        <a:srgbClr val="1F365F"/>
      </a:folHlink>
    </a:clrScheme>
    <a:fontScheme name="10frhixp">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Microsoft Office PowerPoint</Application>
  <PresentationFormat>宽屏</PresentationFormat>
  <Paragraphs>251</Paragraphs>
  <Slides>24</Slides>
  <Notes>16</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Helvetica Light</vt:lpstr>
      <vt:lpstr>Noto Sans S Chinese DemiLight</vt:lpstr>
      <vt:lpstr>等线</vt:lpstr>
      <vt:lpstr>汉仪粗宋简</vt:lpstr>
      <vt:lpstr>庞门正道标题体</vt:lpstr>
      <vt:lpstr>字体视界-NWE粗楷体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70</cp:revision>
  <dcterms:created xsi:type="dcterms:W3CDTF">2018-04-18T06:17:00Z</dcterms:created>
  <dcterms:modified xsi:type="dcterms:W3CDTF">2021-01-26T15:55:22Z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